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23"/>
  </p:notesMasterIdLst>
  <p:sldIdLst>
    <p:sldId id="256" r:id="rId2"/>
    <p:sldId id="390" r:id="rId3"/>
    <p:sldId id="438" r:id="rId4"/>
    <p:sldId id="447" r:id="rId5"/>
    <p:sldId id="436" r:id="rId6"/>
    <p:sldId id="445" r:id="rId7"/>
    <p:sldId id="435" r:id="rId8"/>
    <p:sldId id="428" r:id="rId9"/>
    <p:sldId id="407" r:id="rId10"/>
    <p:sldId id="411" r:id="rId11"/>
    <p:sldId id="412" r:id="rId12"/>
    <p:sldId id="413" r:id="rId13"/>
    <p:sldId id="415" r:id="rId14"/>
    <p:sldId id="416" r:id="rId15"/>
    <p:sldId id="437" r:id="rId16"/>
    <p:sldId id="440" r:id="rId17"/>
    <p:sldId id="439" r:id="rId18"/>
    <p:sldId id="441" r:id="rId19"/>
    <p:sldId id="446" r:id="rId20"/>
    <p:sldId id="444" r:id="rId21"/>
    <p:sldId id="430" r:id="rId22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07">
          <p15:clr>
            <a:srgbClr val="A4A3A4"/>
          </p15:clr>
        </p15:guide>
        <p15:guide id="2" pos="3742">
          <p15:clr>
            <a:srgbClr val="A4A3A4"/>
          </p15:clr>
        </p15:guide>
        <p15:guide id="3" pos="20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FFFFFF"/>
    <a:srgbClr val="EFEF5B"/>
    <a:srgbClr val="E9F230"/>
    <a:srgbClr val="00FF00"/>
    <a:srgbClr val="86846B"/>
    <a:srgbClr val="598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5" autoAdjust="0"/>
    <p:restoredTop sz="88623" autoAdjust="0"/>
  </p:normalViewPr>
  <p:slideViewPr>
    <p:cSldViewPr>
      <p:cViewPr varScale="1">
        <p:scale>
          <a:sx n="102" d="100"/>
          <a:sy n="102" d="100"/>
        </p:scale>
        <p:origin x="1674" y="102"/>
      </p:cViewPr>
      <p:guideLst>
        <p:guide orient="horz" pos="907"/>
        <p:guide pos="3742"/>
        <p:guide pos="201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0E1D25-1C0A-4F5D-97BB-F4CF6E053F1D}" type="datetimeFigureOut">
              <a:rPr lang="de-DE"/>
              <a:pPr>
                <a:defRPr/>
              </a:pPr>
              <a:t>18.09.2019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8E9ED0F-4F88-477D-8EFD-F9A91294DD8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23437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altLang="de-DE" smtClean="0"/>
              <a:t>Layout (Standardlayout): Titelfolie</a:t>
            </a:r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C43783E-E9B3-488A-BBB4-3EE221D63EDC}" type="slidenum">
              <a:rPr lang="de-DE" altLang="de-DE">
                <a:latin typeface="Calibri" panose="020F0502020204030204" pitchFamily="34" charset="0"/>
              </a:rPr>
              <a:pPr eaLnBrk="1" hangingPunct="1"/>
              <a:t>1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69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Anschließend</a:t>
            </a:r>
            <a:r>
              <a:rPr lang="de-DE" altLang="de-DE" baseline="0" dirty="0" smtClean="0"/>
              <a:t> werden die Flächen vor Ort besichtigt und es werden erste Tipps oder Vorschläge zur Umgestaltung besprochen.</a:t>
            </a:r>
            <a:endParaRPr lang="de-DE" altLang="de-DE" dirty="0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D45052-A03F-4293-908C-0E555A80D26A}" type="slidenum">
              <a:rPr lang="de-DE" altLang="de-DE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06359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Danach folgt die Detailplanung, die von den Kommunen in Auftrag gegeben wird.</a:t>
            </a:r>
            <a:endParaRPr lang="de-DE" altLang="de-DE" dirty="0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D45052-A03F-4293-908C-0E555A80D26A}" type="slidenum">
              <a:rPr lang="de-DE" altLang="de-DE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01713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Die kommunalen Bediensteten nehmen an einem Workshop teil, an dem sie Informationen und Tipps zur Durchführung</a:t>
            </a:r>
            <a:r>
              <a:rPr lang="de-DE" altLang="de-DE" baseline="0" dirty="0" smtClean="0"/>
              <a:t> und zum Umgang mit Wildpflanzen erhalten.</a:t>
            </a:r>
            <a:endParaRPr lang="de-DE" altLang="de-DE" dirty="0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D45052-A03F-4293-908C-0E555A80D26A}" type="slidenum">
              <a:rPr lang="de-DE" altLang="de-DE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0329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Später folgen im Abstand von einigen Monaten zwei Pflege-Workshops</a:t>
            </a:r>
            <a:r>
              <a:rPr lang="de-DE" altLang="de-DE" baseline="0" dirty="0" smtClean="0"/>
              <a:t>.</a:t>
            </a:r>
            <a:endParaRPr lang="de-DE" altLang="de-DE" dirty="0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D45052-A03F-4293-908C-0E555A80D26A}" type="slidenum">
              <a:rPr lang="de-DE" altLang="de-DE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0670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 smtClean="0"/>
              <a:t>Die</a:t>
            </a:r>
            <a:r>
              <a:rPr lang="de-DE" altLang="de-DE" baseline="0" dirty="0" smtClean="0"/>
              <a:t> Kommunen werden auch bei der Öffentlichkeitsarbeit unterstützt. Sie erhalten Schilder, die an den Flächen aufgestellt werden können sowie verschiedene Vorschläge für die Pressearbeit.</a:t>
            </a:r>
            <a:endParaRPr lang="de-DE" altLang="de-DE" dirty="0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D45052-A03F-4293-908C-0E555A80D26A}" type="slidenum">
              <a:rPr lang="de-DE" altLang="de-DE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9783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Dieser Clip</a:t>
            </a:r>
            <a:r>
              <a:rPr lang="de-DE" baseline="0" dirty="0" smtClean="0"/>
              <a:t> zeigt einige Impressionen der Umgestaltungsmaßnahmen von 2016.</a:t>
            </a:r>
          </a:p>
          <a:p>
            <a:endParaRPr lang="de-DE" baseline="0" dirty="0" smtClean="0"/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Videos ist in die Präsentation über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eingefügt – dazu benötigen Sie während der Präsentation einen Internetzugang. Alternativ können Sie das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unter www.naturnahdran.de/download herunterladen und dann in Ihre Präsentation einbauen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DE" dirty="0" smtClean="0"/>
              <a:t>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ED0F-4F88-477D-8EFD-F9A91294DD89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9756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ED0F-4F88-477D-8EFD-F9A91294DD89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20296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 sich zu bewerben müssen das ausgefüllte Bewerbungsformular, ein kurzes Motivationsschreiben und ein einfacher Ausschnitt des Ortsplans mit den gekennzeichneten </a:t>
            </a:r>
            <a:r>
              <a:rPr lang="de-D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Maßnahmeflächen</a:t>
            </a:r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eingesandt werden. Das bedeutet: Die Bewerbung für „Natur nah dran“ bringt wenig Aufwand und verursacht nur marginale Kosten.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ED0F-4F88-477D-8EFD-F9A91294DD89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7305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Jeder Standort ist anders. Deshalb ist auch die Umgestaltung immer individuell. Drei Beispiele für Maßnahmen, die im Rahmen des Projekts förderfähig sind: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ED0F-4F88-477D-8EFD-F9A91294DD89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1298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Zum Schluss noch ein Video, das</a:t>
            </a:r>
            <a:r>
              <a:rPr lang="de-DE" baseline="0" dirty="0" smtClean="0"/>
              <a:t> p</a:t>
            </a:r>
            <a:r>
              <a:rPr lang="de-DE" dirty="0" smtClean="0"/>
              <a:t>er Zeitraffer </a:t>
            </a:r>
            <a:r>
              <a:rPr lang="de-DE" baseline="0" dirty="0" smtClean="0"/>
              <a:t>zeigt, wie sich eine </a:t>
            </a:r>
            <a:r>
              <a:rPr lang="de-DE" dirty="0" smtClean="0"/>
              <a:t>"Natur nah dran"-Fläche über den Zeitraum von einem Jahr von der artenarmen Bambusfläche zum blühenden Biotop mitten in der Stadt entwickelt hat. </a:t>
            </a:r>
          </a:p>
          <a:p>
            <a:endParaRPr lang="de-DE" baseline="0" dirty="0" smtClean="0"/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Videos ist in die Präsentation über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eingefügt – dazu benötigen Sie während der Präsentation einen Internetzugang. Alternativ können Sie das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unter www.naturnahdran.de/download herunterladen und dann in Ihre Präsentation einbauen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DE" dirty="0" smtClean="0"/>
              <a:t>]</a:t>
            </a:r>
          </a:p>
          <a:p>
            <a:endParaRPr lang="de-DE" dirty="0" smtClean="0"/>
          </a:p>
          <a:p>
            <a:r>
              <a:rPr lang="de-DE" dirty="0" smtClean="0"/>
              <a:t>Zusatzinfo bei Nachfragen: Das Video wurde </a:t>
            </a:r>
            <a:r>
              <a:rPr lang="de-DE" baseline="0" dirty="0" smtClean="0"/>
              <a:t>in Ludwigsburg aufgenommen und zeigt das </a:t>
            </a:r>
            <a:r>
              <a:rPr lang="de-DE" baseline="0" dirty="0" err="1" smtClean="0"/>
              <a:t>Hochbeet</a:t>
            </a:r>
            <a:r>
              <a:rPr lang="de-DE" baseline="0" dirty="0" smtClean="0"/>
              <a:t> auf dem Rathausplatz. Es wurden Wildstauden und ein paar Sträucher gesetzt, Zwiebeln gesteckt, Wildblumen eingesät, ein Steinhaufen angelegt sowie ein Wildbienennistkasten aufgestellt.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ED0F-4F88-477D-8EFD-F9A91294DD89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0168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6656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E0420C-9650-4859-98D3-70087F2FEA00}" type="slidenum">
              <a:rPr lang="de-DE" altLang="de-DE"/>
              <a:pPr/>
              <a:t>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6914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93DCA3-704A-418A-9BD2-DFE324B1049E}" type="slidenum">
              <a:rPr lang="de-DE" altLang="de-DE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81064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Diese Kommunen wurden in den Jahren 2016 und 2017 im</a:t>
            </a:r>
            <a:r>
              <a:rPr lang="de-DE" baseline="0" dirty="0" smtClean="0"/>
              <a:t> Rahmen von</a:t>
            </a:r>
            <a:r>
              <a:rPr lang="de-DE" dirty="0" smtClean="0"/>
              <a:t> „Natur</a:t>
            </a:r>
            <a:r>
              <a:rPr lang="de-DE" baseline="0" dirty="0" smtClean="0"/>
              <a:t> nah dran“ gefördert“.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ED0F-4F88-477D-8EFD-F9A91294DD89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09628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Diese Kommunen wurden in den Jahren </a:t>
            </a:r>
            <a:r>
              <a:rPr lang="de-DE" dirty="0" smtClean="0"/>
              <a:t>2018 </a:t>
            </a:r>
            <a:r>
              <a:rPr lang="de-DE" dirty="0" smtClean="0"/>
              <a:t>und </a:t>
            </a:r>
            <a:r>
              <a:rPr lang="de-DE" dirty="0" smtClean="0"/>
              <a:t>2019 </a:t>
            </a:r>
            <a:r>
              <a:rPr lang="de-DE" dirty="0" smtClean="0"/>
              <a:t>im</a:t>
            </a:r>
            <a:r>
              <a:rPr lang="de-DE" baseline="0" dirty="0" smtClean="0"/>
              <a:t> Rahmen von</a:t>
            </a:r>
            <a:r>
              <a:rPr lang="de-DE" dirty="0" smtClean="0"/>
              <a:t> „Natur</a:t>
            </a:r>
            <a:r>
              <a:rPr lang="de-DE" baseline="0" dirty="0" smtClean="0"/>
              <a:t> nah dran“ gefördert“.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ED0F-4F88-477D-8EFD-F9A91294DD89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1250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Ein kurzes Video gibt einen schnellen Überblick, was "Natur nah dran" ist und warum das Projekt gestartet wurde.</a:t>
            </a:r>
          </a:p>
          <a:p>
            <a:endParaRPr lang="de-DE" dirty="0" smtClean="0"/>
          </a:p>
          <a:p>
            <a:r>
              <a:rPr lang="de-DE" dirty="0" smtClean="0"/>
              <a:t>[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Videos ist in die Präsentation über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youtube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eingefügt – dazu benötigen Sie während der Präsentation einen Internetzugang. Alternativ können Sie das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 unter www.naturnahdran.de/download herunterladen und dann in Ihre Präsentation einbauen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e-DE" dirty="0" smtClean="0"/>
              <a:t>]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9ED0F-4F88-477D-8EFD-F9A91294DD89}" type="slidenum">
              <a:rPr lang="de-DE" altLang="de-DE" smtClean="0"/>
              <a:pPr/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5464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smtClean="0">
                <a:solidFill>
                  <a:schemeClr val="tx2"/>
                </a:solidFill>
                <a:latin typeface="Source Sans Pro" pitchFamily="34" charset="0"/>
              </a:rPr>
              <a:t>Einjährige Mischungen mit exotischen Pflanzen sind meist kurzlebig</a:t>
            </a:r>
            <a:r>
              <a:rPr lang="de-DE" altLang="de-DE" baseline="0" dirty="0" smtClean="0">
                <a:solidFill>
                  <a:schemeClr val="tx2"/>
                </a:solidFill>
                <a:latin typeface="Source Sans Pro" pitchFamily="34" charset="0"/>
              </a:rPr>
              <a:t> und müssen jährlich neu eingebracht werden. Das ist aufwändig und teuer. Außerdem finden auf gebietsheimische Blüten spezialisierte Insekten hier keine Nahrung und es entsteht kein langfristiger Lebensraum.</a:t>
            </a:r>
            <a:endParaRPr lang="de-DE" altLang="de-DE" dirty="0" smtClean="0">
              <a:solidFill>
                <a:schemeClr val="tx2"/>
              </a:solidFill>
              <a:latin typeface="Source Sans Pro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0891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smtClean="0">
                <a:solidFill>
                  <a:schemeClr val="tx2"/>
                </a:solidFill>
                <a:latin typeface="Source Sans Pro" pitchFamily="34" charset="0"/>
              </a:rPr>
              <a:t>Langfristige Lebensräume mit möglichst gebietsheimischen und standortgerechten Wildpflanzen dagegen bieten Wildbienen, Hummeln und</a:t>
            </a:r>
            <a:r>
              <a:rPr lang="de-DE" altLang="de-DE" baseline="0" dirty="0" smtClean="0">
                <a:solidFill>
                  <a:schemeClr val="tx2"/>
                </a:solidFill>
                <a:latin typeface="Source Sans Pro" pitchFamily="34" charset="0"/>
              </a:rPr>
              <a:t> Schmetterlingen Nahrung, Unterschlupf und Platz für ihre Kinderstuben. So entstehen über die Jahre wertvolle Biotope.</a:t>
            </a:r>
            <a:endParaRPr lang="de-DE" altLang="de-DE" dirty="0" smtClean="0">
              <a:solidFill>
                <a:schemeClr val="tx2"/>
              </a:solidFill>
              <a:latin typeface="Source Sans Pro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37B36-256F-44A3-8EB0-0E1FC5470CC3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61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D45052-A03F-4293-908C-0E555A80D26A}" type="slidenum">
              <a:rPr lang="de-DE" altLang="de-DE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9958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dirty="0" smtClean="0"/>
              <a:t>Zunächst erhalten die Kommunen</a:t>
            </a:r>
            <a:r>
              <a:rPr lang="de-DE" altLang="de-DE" baseline="0" dirty="0" smtClean="0"/>
              <a:t> einen </a:t>
            </a:r>
            <a:r>
              <a:rPr lang="de-DE" dirty="0" smtClean="0"/>
              <a:t>Schulungstag mit theoretischer Einführung und dem Besuch von Beispielflächen in einer Kommune, die bereits</a:t>
            </a:r>
            <a:r>
              <a:rPr lang="de-DE" baseline="0" dirty="0" smtClean="0"/>
              <a:t> am Projekt teilgenommen hat.</a:t>
            </a:r>
            <a:endParaRPr lang="de-DE" dirty="0" smtClean="0"/>
          </a:p>
          <a:p>
            <a:endParaRPr lang="de-DE" altLang="de-DE" dirty="0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D45052-A03F-4293-908C-0E555A80D26A}" type="slidenum">
              <a:rPr lang="de-DE" altLang="de-DE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65602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5" descr="NABU_Logo_fuer_ppt_NAB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1113"/>
            <a:ext cx="2030412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8" descr="weisstorch_final_ManfredDelpho_grusskarte_rz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3633788"/>
            <a:ext cx="4341813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09135"/>
            <a:ext cx="6101509" cy="2133603"/>
          </a:xfrm>
        </p:spPr>
        <p:txBody>
          <a:bodyPr/>
          <a:lstStyle>
            <a:lvl1pPr>
              <a:lnSpc>
                <a:spcPct val="90000"/>
              </a:lnSpc>
              <a:defRPr sz="5200" cap="none" normalizeH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48784"/>
            <a:ext cx="610150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3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ilder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0" y="1439863"/>
            <a:ext cx="9144000" cy="50434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2" name="Gerade Verbindung 9"/>
          <p:cNvCxnSpPr/>
          <p:nvPr/>
        </p:nvCxnSpPr>
        <p:spPr>
          <a:xfrm>
            <a:off x="0" y="648335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439863"/>
            <a:ext cx="1888220" cy="1560512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439863"/>
            <a:ext cx="1888220" cy="1560512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439862"/>
            <a:ext cx="1888220" cy="1560512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439862"/>
            <a:ext cx="1888220" cy="1560512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3097213"/>
            <a:ext cx="1893919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3097213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3101270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3105327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C4865-60EA-4C38-AEBE-FB855D457674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638602A7-7E40-4C8F-9F1B-B6FB0EC4C4D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876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8"/>
          <p:cNvCxnSpPr/>
          <p:nvPr/>
        </p:nvCxnSpPr>
        <p:spPr>
          <a:xfrm>
            <a:off x="0" y="648335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8170"/>
            <a:ext cx="8037513" cy="2465237"/>
          </a:xfrm>
        </p:spPr>
        <p:txBody>
          <a:bodyPr>
            <a:normAutofit/>
          </a:bodyPr>
          <a:lstStyle>
            <a:lvl1pPr algn="l">
              <a:defRPr sz="4800" b="0" cap="all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355464"/>
            <a:ext cx="8037513" cy="2771588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rgbClr val="598F1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12BF8-F10C-4D88-A688-8E933979F826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CC689-28B4-4474-99A8-0C54A464EE6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435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49605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3F98B-33AB-4CCA-936B-E41F1A2F53DB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2F86B5F-1CDC-48AC-8CC9-C0AB94885A4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040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6157913"/>
            <a:ext cx="82296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AF9EF-1A79-4412-935A-08FA97446E1D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5B569C0-50BA-43FC-BFD2-FAA7C908620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59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150BC-1CBF-4162-87D1-B69D5F18285D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DB9E7-1CF8-4687-91AE-5DAD2A6002A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302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Bild 7" descr="NABU_Logo_fuer_ppt_NABU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1113"/>
            <a:ext cx="2030412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8" descr="weisstorch_final_ManfredDelpho_grusskarte_rz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825" y="795338"/>
            <a:ext cx="75692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7113964" y="1973436"/>
            <a:ext cx="1844820" cy="4343364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02860"/>
            <a:ext cx="6582292" cy="149690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97745-2DB8-4971-B38F-9E4841052316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29AB1-5DEE-4AC0-A753-4C42862F195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4084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C30B6-0A53-408F-AFE9-0D9BCE92281E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B850E-E9D8-4A99-BEA8-7421C52E4E2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1395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4038600" cy="4719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4719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7E8AA-4EA1-4D92-B000-8910BC5D685B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E735-2BF6-4147-BE4E-C92D61AAE48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6323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912B4-08E6-42EE-959D-702BF4B6EA14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B5FA6-CEE4-4228-A486-02A0C24B032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02487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3600" y="1439863"/>
            <a:ext cx="5252856" cy="46863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27360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FB208-4473-40A5-AD41-3624B392E09C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3B5B2-C714-4366-A402-3FD91CA2906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333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893124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4893124"/>
            <a:ext cx="6101509" cy="846648"/>
          </a:xfrm>
        </p:spPr>
        <p:txBody>
          <a:bodyPr/>
          <a:lstStyle>
            <a:lvl1pPr>
              <a:lnSpc>
                <a:spcPct val="90000"/>
              </a:lnSpc>
              <a:defRPr sz="2800" cap="none" normalizeH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5739772"/>
            <a:ext cx="6101509" cy="507858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598F1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3871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440000"/>
            <a:ext cx="8229600" cy="4719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6159600"/>
            <a:ext cx="8229600" cy="259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3A1B1-6380-430B-9AB0-6569242069DF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F049E-7EB4-4234-86C5-E4CCEEC04D0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10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6B4C-A564-462B-B15E-F96487188515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8AD18-4E5C-4F96-89A7-F55FC7714E8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6712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E2445-4120-4D93-87C6-DCC38B1D42F6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B83F6-C156-42F0-9824-92C4B0DBDB2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4820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6159600"/>
            <a:ext cx="8229600" cy="259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0641ED2B-B427-4652-9BC6-CFF72F9E85F9}" type="datetime1">
              <a:rPr lang="de-DE" smtClean="0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8EE168D-8E0D-45EC-AF90-2735E8CD2ECD}" type="slidenum">
              <a:rPr lang="de-DE" altLang="de-DE" smtClean="0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6780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1439863"/>
            <a:ext cx="9144000" cy="50434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0" y="1439863"/>
            <a:ext cx="9144000" cy="50434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7" name="Gerade Verbindung 10"/>
          <p:cNvCxnSpPr/>
          <p:nvPr/>
        </p:nvCxnSpPr>
        <p:spPr>
          <a:xfrm>
            <a:off x="0" y="648335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1" name="Inhaltsplatzhalter 6"/>
          <p:cNvSpPr>
            <a:spLocks noGrp="1"/>
          </p:cNvSpPr>
          <p:nvPr>
            <p:ph sz="quarter" idx="14"/>
          </p:nvPr>
        </p:nvSpPr>
        <p:spPr>
          <a:xfrm>
            <a:off x="457200" y="1619250"/>
            <a:ext cx="8229600" cy="45386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6157913"/>
            <a:ext cx="82296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F0F1F-1E2E-4C3B-95E1-5A769D5F87D5}" type="datetime1">
              <a:rPr lang="de-DE"/>
              <a:pPr>
                <a:defRPr/>
              </a:pPr>
              <a:t>18.09.2019</a:t>
            </a:fld>
            <a:endParaRPr lang="de-DE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304ED9E-3470-4B69-83DE-1FDF4942045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7988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1439863"/>
            <a:ext cx="9144000" cy="50434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8" name="Gerade Verbindung 9"/>
          <p:cNvCxnSpPr/>
          <p:nvPr/>
        </p:nvCxnSpPr>
        <p:spPr>
          <a:xfrm>
            <a:off x="0" y="648335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0000"/>
            <a:ext cx="4038600" cy="45379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0000"/>
            <a:ext cx="4038600" cy="45379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buAutoNum type="arabicPeriod"/>
              <a:defRPr sz="2000"/>
            </a:lvl6pPr>
            <a:lvl7pPr>
              <a:buAutoNum type="arabicPeriod"/>
              <a:defRPr sz="2000"/>
            </a:lvl7pPr>
            <a:lvl8pPr>
              <a:buAutoNum type="arabicPeriod"/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6157913"/>
            <a:ext cx="40386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8200" y="6157913"/>
            <a:ext cx="403860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7B49-4245-4D0B-AD8B-FBFEFFE53250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8110838C-AA17-404C-8A8E-5E23FC55C53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29100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+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040"/>
            <a:ext cx="5251449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440000"/>
            <a:ext cx="5251450" cy="471830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0"/>
            <a:ext cx="3211286" cy="649800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" y="6157913"/>
            <a:ext cx="5251450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F06D4-EC86-41C0-84B6-0C2C44ADD908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DB0192B1-C6C6-415B-BF45-28F50B8E5F6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7853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+ 2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040"/>
            <a:ext cx="5251449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440000"/>
            <a:ext cx="5251450" cy="471830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3531810"/>
            <a:ext cx="3211286" cy="296619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3321352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6157913"/>
            <a:ext cx="5251449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7A181-1090-4762-9A45-BE519713BD8C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3F7131F3-03D5-427B-8695-4128593E622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1755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3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040"/>
            <a:ext cx="5251449" cy="9906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440000"/>
            <a:ext cx="5251450" cy="471830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0" y="2221200"/>
            <a:ext cx="3211286" cy="205200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0" y="1"/>
            <a:ext cx="3211286" cy="205200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6157913"/>
            <a:ext cx="5251449" cy="25876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5940000" y="4438800"/>
            <a:ext cx="3203575" cy="2052000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8774F-28BE-4DE6-8DC4-14A25E1F916F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E5C6A3C6-6927-4EB2-9D7D-42F90006C8B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8011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 Verbindung 8"/>
          <p:cNvCxnSpPr/>
          <p:nvPr/>
        </p:nvCxnSpPr>
        <p:spPr>
          <a:xfrm>
            <a:off x="0" y="6483350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899" y="1439863"/>
            <a:ext cx="1888220" cy="1560512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439863"/>
            <a:ext cx="1888220" cy="1560512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7" y="1439862"/>
            <a:ext cx="1888220" cy="1560512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439862"/>
            <a:ext cx="1888220" cy="1560512"/>
          </a:xfrm>
        </p:spPr>
        <p:txBody>
          <a:bodyPr/>
          <a:lstStyle/>
          <a:p>
            <a:pPr lvl="0"/>
            <a:r>
              <a:rPr lang="de-DE" noProof="0" smtClean="0"/>
              <a:t>Bild durch Klicken auf Symbol hinzufügen</a:t>
            </a:r>
            <a:endParaRPr lang="de-DE" noProof="0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199" y="3097213"/>
            <a:ext cx="1893919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4" y="3097213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7" y="3101270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3105327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600" kern="0"/>
            </a:lvl1pPr>
            <a:lvl2pPr marL="0" indent="0" algn="l">
              <a:buFontTx/>
              <a:buNone/>
              <a:defRPr sz="1600" kern="0"/>
            </a:lvl2pPr>
            <a:lvl3pPr marL="184150" indent="0" algn="l">
              <a:buFontTx/>
              <a:buNone/>
              <a:defRPr sz="1600" kern="0"/>
            </a:lvl3pPr>
            <a:lvl4pPr marL="358775" indent="0" algn="l">
              <a:buFontTx/>
              <a:buNone/>
              <a:defRPr sz="1600" kern="0"/>
            </a:lvl4pPr>
            <a:lvl5pPr marL="581025" indent="0" algn="l">
              <a:buFontTx/>
              <a:buNone/>
              <a:defRPr sz="1600" kern="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1FD6F-8593-4592-B529-240FEE8D1083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5A7B531C-4A4C-44CE-B72D-AFC625666BA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0194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9713"/>
            <a:ext cx="8229600" cy="990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9863"/>
            <a:ext cx="8229600" cy="4718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5"/>
            <a:r>
              <a:rPr lang="de-DE" dirty="0" smtClean="0"/>
              <a:t>Sechste Ebene</a:t>
            </a:r>
          </a:p>
          <a:p>
            <a:pPr lvl="6"/>
            <a:r>
              <a:rPr lang="de-DE" dirty="0" smtClean="0"/>
              <a:t>Siebente Ebene</a:t>
            </a:r>
          </a:p>
          <a:p>
            <a:pPr lvl="7"/>
            <a:r>
              <a:rPr lang="de-DE" dirty="0" smtClean="0"/>
              <a:t>Achte Ebene</a:t>
            </a:r>
          </a:p>
          <a:p>
            <a:pPr lvl="8"/>
            <a:r>
              <a:rPr lang="de-DE" dirty="0" smtClean="0"/>
              <a:t>Neunte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92875"/>
            <a:ext cx="91440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425" y="6619875"/>
            <a:ext cx="2159000" cy="18097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pPr>
              <a:defRPr/>
            </a:pPr>
            <a:fld id="{0641ED2B-B427-4652-9BC6-CFF72F9E85F9}" type="datetime1">
              <a:rPr lang="de-DE"/>
              <a:pPr>
                <a:defRPr/>
              </a:pPr>
              <a:t>18.09.2019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06525" y="6619875"/>
            <a:ext cx="4398963" cy="1809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6"/>
                </a:solidFill>
                <a:latin typeface="Source Sans Pro"/>
                <a:cs typeface="Source Sans Pro"/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50" y="6619875"/>
            <a:ext cx="514350" cy="18097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6846B"/>
                </a:solidFill>
                <a:latin typeface="Source Sans Pro" panose="020B0503030403020204" pitchFamily="34" charset="0"/>
              </a:defRPr>
            </a:lvl1pPr>
          </a:lstStyle>
          <a:p>
            <a:fld id="{A8EE168D-8E0D-45EC-AF90-2735E8CD2ECD}" type="slidenum">
              <a:rPr lang="de-DE" altLang="de-DE"/>
              <a:pPr/>
              <a:t>‹Nr.›</a:t>
            </a:fld>
            <a:endParaRPr lang="de-DE" altLang="de-DE"/>
          </a:p>
        </p:txBody>
      </p:sp>
      <p:pic>
        <p:nvPicPr>
          <p:cNvPr id="3080" name="Bild 7" descr="NABU_Wormarke_Logo_fuer_ppt_NABU.png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91300"/>
            <a:ext cx="76358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40" r:id="rId3"/>
    <p:sldLayoutId id="2147484556" r:id="rId4"/>
    <p:sldLayoutId id="2147484557" r:id="rId5"/>
    <p:sldLayoutId id="2147484541" r:id="rId6"/>
    <p:sldLayoutId id="2147484542" r:id="rId7"/>
    <p:sldLayoutId id="2147484543" r:id="rId8"/>
    <p:sldLayoutId id="2147484558" r:id="rId9"/>
    <p:sldLayoutId id="2147484559" r:id="rId10"/>
    <p:sldLayoutId id="2147484560" r:id="rId11"/>
    <p:sldLayoutId id="2147484544" r:id="rId12"/>
    <p:sldLayoutId id="2147484545" r:id="rId13"/>
    <p:sldLayoutId id="2147484546" r:id="rId14"/>
    <p:sldLayoutId id="2147484561" r:id="rId15"/>
    <p:sldLayoutId id="2147484547" r:id="rId16"/>
    <p:sldLayoutId id="2147484548" r:id="rId17"/>
    <p:sldLayoutId id="2147484549" r:id="rId18"/>
    <p:sldLayoutId id="2147484550" r:id="rId19"/>
    <p:sldLayoutId id="2147484551" r:id="rId20"/>
    <p:sldLayoutId id="2147484552" r:id="rId21"/>
    <p:sldLayoutId id="2147484553" r:id="rId2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 spc="-100">
          <a:solidFill>
            <a:schemeClr val="tx2"/>
          </a:solidFill>
          <a:latin typeface="Source Sans Pro"/>
          <a:ea typeface="Source Sans Pro" pitchFamily="34" charset="0"/>
          <a:cs typeface="Source Sans Pro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34" charset="0"/>
          <a:ea typeface="Source Sans Pro" pitchFamily="34" charset="0"/>
          <a:cs typeface="Source Sans Pro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34" charset="0"/>
          <a:ea typeface="Source Sans Pro" pitchFamily="34" charset="0"/>
          <a:cs typeface="Source Sans Pro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34" charset="0"/>
          <a:ea typeface="Source Sans Pro" pitchFamily="34" charset="0"/>
          <a:cs typeface="Source Sans Pro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34" charset="0"/>
          <a:ea typeface="Source Sans Pro" pitchFamily="34" charset="0"/>
          <a:cs typeface="Source Sans Pro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34" charset="0"/>
          <a:ea typeface="Source Sans Pro" pitchFamily="34" charset="0"/>
          <a:cs typeface="Source Sans Pro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34" charset="0"/>
          <a:ea typeface="Source Sans Pro" pitchFamily="34" charset="0"/>
          <a:cs typeface="Source Sans Pro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34" charset="0"/>
          <a:ea typeface="Source Sans Pro" pitchFamily="34" charset="0"/>
          <a:cs typeface="Source Sans Pro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34" charset="0"/>
          <a:ea typeface="Source Sans Pro" pitchFamily="34" charset="0"/>
          <a:cs typeface="Source Sans Pro" pitchFamily="34" charset="0"/>
        </a:defRPr>
      </a:lvl9pPr>
    </p:titleStyle>
    <p:bodyStyle>
      <a:lvl1pPr algn="l" rtl="0" eaLnBrk="0" fontAlgn="base" hangingPunct="0">
        <a:spcBef>
          <a:spcPts val="1000"/>
        </a:spcBef>
        <a:spcAft>
          <a:spcPct val="0"/>
        </a:spcAft>
        <a:buClr>
          <a:schemeClr val="tx2"/>
        </a:buClr>
        <a:buSzPct val="85000"/>
        <a:buFont typeface="Arial" panose="020B0604020202020204" pitchFamily="34" charset="0"/>
        <a:defRPr sz="2000" kern="1200">
          <a:solidFill>
            <a:schemeClr val="tx1"/>
          </a:solidFill>
          <a:latin typeface="Source Sans Pro"/>
          <a:ea typeface="Source Sans Pro" pitchFamily="34" charset="0"/>
          <a:cs typeface="Source Sans Pro"/>
        </a:defRPr>
      </a:lvl1pPr>
      <a:lvl2pPr marL="176213" indent="-176213" algn="l" rtl="0" eaLnBrk="0" fontAlgn="base" hangingPunct="0">
        <a:spcBef>
          <a:spcPts val="1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/>
          <a:ea typeface="Source Sans Pro" pitchFamily="34" charset="0"/>
          <a:cs typeface="Source Sans Pro"/>
        </a:defRPr>
      </a:lvl2pPr>
      <a:lvl3pPr marL="363538" indent="-176213" algn="l" rtl="0" eaLnBrk="0" fontAlgn="base" hangingPunct="0">
        <a:spcBef>
          <a:spcPts val="1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/>
          <a:ea typeface="Source Sans Pro" pitchFamily="34" charset="0"/>
          <a:cs typeface="Source Sans Pro"/>
        </a:defRPr>
      </a:lvl3pPr>
      <a:lvl4pPr marL="542925" indent="-182563" algn="l" rtl="0" eaLnBrk="0" fontAlgn="base" hangingPunct="0">
        <a:spcBef>
          <a:spcPts val="10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/>
          <a:ea typeface="Source Sans Pro" pitchFamily="34" charset="0"/>
          <a:cs typeface="Source Sans Pro"/>
        </a:defRPr>
      </a:lvl4pPr>
      <a:lvl5pPr marL="715963" indent="-176213" algn="l" rtl="0" eaLnBrk="0" fontAlgn="base" hangingPunct="0">
        <a:spcBef>
          <a:spcPts val="100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/>
          <a:ea typeface="Source Sans Pro" pitchFamily="34" charset="0"/>
          <a:cs typeface="Source Sans Pro"/>
        </a:defRPr>
      </a:lvl5pPr>
      <a:lvl6pPr marL="36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360000" algn="l" defTabSz="914400" rtl="0" eaLnBrk="1" latinLnBrk="0" hangingPunct="1">
        <a:spcBef>
          <a:spcPts val="1000"/>
        </a:spcBef>
        <a:buClr>
          <a:schemeClr val="tx2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pM2EIU8nlkU" TargetMode="Externa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91IFKfLQJUI" TargetMode="Externa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nahdran.de/" TargetMode="Externa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uVTKZqnXi60" TargetMode="Externa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„Natur nah dran“ – biologische Vielfalt in Kommunen fördern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0" t="39199" r="35025" b="33866"/>
          <a:stretch/>
        </p:blipFill>
        <p:spPr>
          <a:xfrm>
            <a:off x="5835846" y="3212976"/>
            <a:ext cx="1443000" cy="1362508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pic>
        <p:nvPicPr>
          <p:cNvPr id="6" name="Picture 3" descr="F:\Arbeitsordner\Kopien vom 22-11-2010\LUBW-111-Artenkorb\LUBW-Werkvertrag\Daimler Gaggenau\2015 Daimler Aktionen\Insektenbilder PK\zygaena filipendulae160706kleber0022.jpg"/>
          <p:cNvPicPr>
            <a:picLocks noChangeAspect="1" noChangeArrowheads="1"/>
          </p:cNvPicPr>
          <p:nvPr/>
        </p:nvPicPr>
        <p:blipFill rotWithShape="1">
          <a:blip r:embed="rId4" cstate="print"/>
          <a:srcRect l="20093" t="895" r="17245" b="5099"/>
          <a:stretch/>
        </p:blipFill>
        <p:spPr bwMode="auto">
          <a:xfrm>
            <a:off x="7321442" y="3212976"/>
            <a:ext cx="1210998" cy="136250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5846" y="4655606"/>
            <a:ext cx="2696594" cy="179773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490">
            <a:off x="2925864" y="3701410"/>
            <a:ext cx="2432516" cy="1748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/>
        </p:nvSpPr>
        <p:spPr>
          <a:xfrm>
            <a:off x="2419350" y="6219825"/>
            <a:ext cx="712788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latin typeface="+mn-lt"/>
              </a:rPr>
              <a:t>© Windeln</a:t>
            </a:r>
          </a:p>
        </p:txBody>
      </p:sp>
      <p:sp>
        <p:nvSpPr>
          <p:cNvPr id="48131" name="Text Box 20"/>
          <p:cNvSpPr txBox="1">
            <a:spLocks noChangeArrowheads="1"/>
          </p:cNvSpPr>
          <p:nvPr/>
        </p:nvSpPr>
        <p:spPr bwMode="auto">
          <a:xfrm>
            <a:off x="6732588" y="325438"/>
            <a:ext cx="24114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95234" name="Picture 2" descr="I:\Arbeitsordner\MK Masterplan\SNF-Siedlungsgrün\2015-09-19 MK in Düsseldorf\iekk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480" y="5024525"/>
            <a:ext cx="1440000" cy="348691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2" y="3501008"/>
            <a:ext cx="1440000" cy="12207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14" y="2519566"/>
            <a:ext cx="1440160" cy="103498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96" y="5649615"/>
            <a:ext cx="1781657" cy="56717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86" y="1438176"/>
            <a:ext cx="3923928" cy="25679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81" y="3356992"/>
            <a:ext cx="3706102" cy="2779577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Module der Förderung: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Besichtigung </a:t>
            </a:r>
            <a:r>
              <a:rPr lang="de-DE" dirty="0"/>
              <a:t>der Flächen vor </a:t>
            </a:r>
            <a:r>
              <a:rPr lang="de-DE" dirty="0" smtClean="0"/>
              <a:t>Ort</a:t>
            </a:r>
            <a:endParaRPr lang="de-DE" dirty="0"/>
          </a:p>
        </p:txBody>
      </p:sp>
      <p:sp>
        <p:nvSpPr>
          <p:cNvPr id="19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28821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Module der Förderung: Planung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2419350" y="6219825"/>
            <a:ext cx="712788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latin typeface="+mn-lt"/>
              </a:rPr>
              <a:t>© Windeln</a:t>
            </a:r>
          </a:p>
        </p:txBody>
      </p:sp>
      <p:sp>
        <p:nvSpPr>
          <p:cNvPr id="48131" name="Text Box 20"/>
          <p:cNvSpPr txBox="1">
            <a:spLocks noChangeArrowheads="1"/>
          </p:cNvSpPr>
          <p:nvPr/>
        </p:nvSpPr>
        <p:spPr bwMode="auto">
          <a:xfrm>
            <a:off x="6732588" y="325438"/>
            <a:ext cx="24114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95234" name="Picture 2" descr="I:\Arbeitsordner\MK Masterplan\SNF-Siedlungsgrün\2015-09-19 MK in Düsseldorf\iekk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480" y="5024525"/>
            <a:ext cx="1440000" cy="348691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2" y="3501008"/>
            <a:ext cx="1440000" cy="12207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14" y="2519566"/>
            <a:ext cx="1440160" cy="103498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96" y="5649615"/>
            <a:ext cx="1781657" cy="56717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23445"/>
            <a:ext cx="6737533" cy="4226170"/>
          </a:xfrm>
          <a:prstGeom prst="rect">
            <a:avLst/>
          </a:prstGeom>
        </p:spPr>
      </p:pic>
      <p:sp>
        <p:nvSpPr>
          <p:cNvPr id="19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56467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Module der Förderung: Durchführung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2419350" y="6219825"/>
            <a:ext cx="712788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latin typeface="+mn-lt"/>
              </a:rPr>
              <a:t>© Windeln</a:t>
            </a:r>
          </a:p>
        </p:txBody>
      </p:sp>
      <p:sp>
        <p:nvSpPr>
          <p:cNvPr id="48131" name="Text Box 20"/>
          <p:cNvSpPr txBox="1">
            <a:spLocks noChangeArrowheads="1"/>
          </p:cNvSpPr>
          <p:nvPr/>
        </p:nvSpPr>
        <p:spPr bwMode="auto">
          <a:xfrm>
            <a:off x="6732588" y="325438"/>
            <a:ext cx="24114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95234" name="Picture 2" descr="I:\Arbeitsordner\MK Masterplan\SNF-Siedlungsgrün\2015-09-19 MK in Düsseldorf\iekk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480" y="5024525"/>
            <a:ext cx="1440000" cy="348691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2" y="3501008"/>
            <a:ext cx="1440000" cy="12207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14" y="2519566"/>
            <a:ext cx="1440160" cy="103498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96" y="5649615"/>
            <a:ext cx="1781657" cy="5671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8" y="1441936"/>
            <a:ext cx="3906964" cy="260464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05556"/>
            <a:ext cx="4248472" cy="2832314"/>
          </a:xfrm>
          <a:prstGeom prst="rect">
            <a:avLst/>
          </a:prstGeom>
        </p:spPr>
      </p:pic>
      <p:sp>
        <p:nvSpPr>
          <p:cNvPr id="19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745393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Die Module der Förderung: Pflege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3693"/>
            <a:ext cx="6725369" cy="4483579"/>
          </a:xfrm>
        </p:spPr>
      </p:pic>
      <p:sp>
        <p:nvSpPr>
          <p:cNvPr id="13" name="Textfeld 12"/>
          <p:cNvSpPr txBox="1"/>
          <p:nvPr/>
        </p:nvSpPr>
        <p:spPr>
          <a:xfrm>
            <a:off x="2419350" y="6219825"/>
            <a:ext cx="712788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latin typeface="+mn-lt"/>
              </a:rPr>
              <a:t>© Windeln</a:t>
            </a:r>
          </a:p>
        </p:txBody>
      </p:sp>
      <p:sp>
        <p:nvSpPr>
          <p:cNvPr id="48131" name="Text Box 20"/>
          <p:cNvSpPr txBox="1">
            <a:spLocks noChangeArrowheads="1"/>
          </p:cNvSpPr>
          <p:nvPr/>
        </p:nvSpPr>
        <p:spPr bwMode="auto">
          <a:xfrm>
            <a:off x="6732588" y="325438"/>
            <a:ext cx="24114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95234" name="Picture 2" descr="I:\Arbeitsordner\MK Masterplan\SNF-Siedlungsgrün\2015-09-19 MK in Düsseldorf\iekklog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480" y="5024525"/>
            <a:ext cx="1440000" cy="348691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2" y="3501008"/>
            <a:ext cx="1440000" cy="12207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14" y="2519566"/>
            <a:ext cx="1440160" cy="103498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96" y="5649615"/>
            <a:ext cx="1781657" cy="567176"/>
          </a:xfrm>
          <a:prstGeom prst="rect">
            <a:avLst/>
          </a:prstGeom>
        </p:spPr>
      </p:pic>
      <p:sp>
        <p:nvSpPr>
          <p:cNvPr id="19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081790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Module der Förderung: Öffentlichkeitsarbeit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419350" y="6219825"/>
            <a:ext cx="712788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latin typeface="+mn-lt"/>
              </a:rPr>
              <a:t>© Windeln</a:t>
            </a:r>
          </a:p>
        </p:txBody>
      </p:sp>
      <p:sp>
        <p:nvSpPr>
          <p:cNvPr id="48131" name="Text Box 20"/>
          <p:cNvSpPr txBox="1">
            <a:spLocks noChangeArrowheads="1"/>
          </p:cNvSpPr>
          <p:nvPr/>
        </p:nvSpPr>
        <p:spPr bwMode="auto">
          <a:xfrm>
            <a:off x="6732588" y="325438"/>
            <a:ext cx="24114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95234" name="Picture 2" descr="I:\Arbeitsordner\MK Masterplan\SNF-Siedlungsgrün\2015-09-19 MK in Düsseldorf\iekk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480" y="5024525"/>
            <a:ext cx="1440000" cy="348691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2" y="3501008"/>
            <a:ext cx="1440000" cy="12207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14" y="2519566"/>
            <a:ext cx="1440160" cy="103498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96" y="5649615"/>
            <a:ext cx="1781657" cy="56717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1" y="1438176"/>
            <a:ext cx="6664525" cy="4439096"/>
          </a:xfrm>
          <a:prstGeom prst="rect">
            <a:avLst/>
          </a:prstGeom>
        </p:spPr>
      </p:pic>
      <p:sp>
        <p:nvSpPr>
          <p:cNvPr id="19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382922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„Natur nah dran“ Impressionen von 2016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  <p:pic>
        <p:nvPicPr>
          <p:cNvPr id="6" name="pM2EIU8nlk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412978"/>
            <a:ext cx="6995120" cy="4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Bewerbung</a:t>
            </a:r>
          </a:p>
        </p:txBody>
      </p:sp>
      <p:sp>
        <p:nvSpPr>
          <p:cNvPr id="29" name="Inhaltsplatzhalter 28"/>
          <p:cNvSpPr>
            <a:spLocks noGrp="1"/>
          </p:cNvSpPr>
          <p:nvPr>
            <p:ph sz="half" idx="1"/>
          </p:nvPr>
        </p:nvSpPr>
        <p:spPr>
          <a:xfrm>
            <a:off x="457199" y="1440000"/>
            <a:ext cx="5050905" cy="47183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Alle Kommunen im Land, die noch keine Förderung im Rahmen von „Natur nah dran“ erhalten haben, können sich bewerben.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Bewerbungsschluss für das darauffolgende Jahr ist bis 2019 jährlich der 31. Dezember.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Jede Kommune kann sich mit bis zu 5 Flächen bewerben, die umgestaltet werden sollen.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endParaRPr lang="de-DE" altLang="de-DE" dirty="0"/>
          </a:p>
        </p:txBody>
      </p:sp>
      <p:sp>
        <p:nvSpPr>
          <p:cNvPr id="7" name="Fußzeilenplatzhalter 6"/>
          <p:cNvSpPr txBox="1">
            <a:spLocks/>
          </p:cNvSpPr>
          <p:nvPr/>
        </p:nvSpPr>
        <p:spPr>
          <a:xfrm>
            <a:off x="1406525" y="6597352"/>
            <a:ext cx="4677643" cy="203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accent6"/>
                </a:solidFill>
                <a:latin typeface="Source Sans Pro"/>
                <a:ea typeface="+mn-ea"/>
                <a:cs typeface="Source Sans Pro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" name="Bildplatzhalter 3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1" r="3352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9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Bewerbungsunterlagen</a:t>
            </a:r>
          </a:p>
        </p:txBody>
      </p:sp>
      <p:sp>
        <p:nvSpPr>
          <p:cNvPr id="7" name="Fußzeilenplatzhalter 6"/>
          <p:cNvSpPr txBox="1">
            <a:spLocks/>
          </p:cNvSpPr>
          <p:nvPr/>
        </p:nvSpPr>
        <p:spPr>
          <a:xfrm>
            <a:off x="1406525" y="6597352"/>
            <a:ext cx="4677643" cy="203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accent6"/>
                </a:solidFill>
                <a:latin typeface="Source Sans Pro"/>
                <a:ea typeface="+mn-ea"/>
                <a:cs typeface="Source Sans Pro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1" y="1440000"/>
            <a:ext cx="7056783" cy="50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564904"/>
            <a:ext cx="5472583" cy="3912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Beispiele für förderungsfähige Maßnahmen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Umgestaltung vom Rasen zur Wildblumenwiese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Ersatz eines Wechselflorbeets durch eine dauerhafte Wildstaudenflur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Anlage von Steinhaufen oder Trockenmauern</a:t>
            </a:r>
            <a:endParaRPr lang="de-DE" dirty="0"/>
          </a:p>
        </p:txBody>
      </p:sp>
      <p:sp>
        <p:nvSpPr>
          <p:cNvPr id="7" name="Fußzeilenplatzhalter 6"/>
          <p:cNvSpPr txBox="1">
            <a:spLocks/>
          </p:cNvSpPr>
          <p:nvPr/>
        </p:nvSpPr>
        <p:spPr>
          <a:xfrm>
            <a:off x="1406525" y="6597352"/>
            <a:ext cx="4677643" cy="203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accent6"/>
                </a:solidFill>
                <a:latin typeface="Source Sans Pro"/>
                <a:ea typeface="+mn-ea"/>
                <a:cs typeface="Source Sans Pro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9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 Jahr „Natur nah dran“ in 90 Sekunden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  <p:pic>
        <p:nvPicPr>
          <p:cNvPr id="2" name="91IFKfLQJU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7200" y="1412978"/>
            <a:ext cx="6995120" cy="47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1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„Natur nah dran“</a:t>
            </a:r>
            <a:endParaRPr lang="de-DE" altLang="de-DE" dirty="0"/>
          </a:p>
        </p:txBody>
      </p:sp>
      <p:sp>
        <p:nvSpPr>
          <p:cNvPr id="17" name="Inhaltsplatzhalter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Projekt zur </a:t>
            </a:r>
            <a:r>
              <a:rPr lang="de-DE" b="1" dirty="0"/>
              <a:t>Förderung der biologischen Vielfalt im Siedlungsraum </a:t>
            </a:r>
            <a:r>
              <a:rPr lang="de-DE" dirty="0"/>
              <a:t>gefördert durch das Ministerium für Umwelt, Klima und Energiewirtschaft sowie im Rahmen der Nachhaltigkeitsstrategie des Landes Baden-Württemberg.</a:t>
            </a:r>
          </a:p>
          <a:p>
            <a:r>
              <a:rPr lang="de-DE" dirty="0"/>
              <a:t>Von 2016 bis 2020 werden </a:t>
            </a:r>
            <a:r>
              <a:rPr lang="de-DE" b="1" dirty="0"/>
              <a:t>jährlich </a:t>
            </a:r>
            <a:r>
              <a:rPr lang="de-DE" b="1" dirty="0" smtClean="0"/>
              <a:t>mindestens zehn Kommunen</a:t>
            </a:r>
            <a:r>
              <a:rPr lang="de-DE" dirty="0" smtClean="0"/>
              <a:t> </a:t>
            </a:r>
            <a:r>
              <a:rPr lang="de-DE" dirty="0"/>
              <a:t>bei der </a:t>
            </a:r>
            <a:r>
              <a:rPr lang="de-DE" b="1" dirty="0"/>
              <a:t>Umgestaltung ihrer Grünanlagen</a:t>
            </a:r>
            <a:r>
              <a:rPr lang="de-DE" dirty="0"/>
              <a:t> gefördert mit einer Zuwendung in Höhe von 50 % der zuwendungsfähigen Ausgaben, maximal </a:t>
            </a:r>
            <a:r>
              <a:rPr lang="de-DE" b="1" dirty="0"/>
              <a:t>15.000 Euro</a:t>
            </a:r>
            <a:r>
              <a:rPr lang="de-DE" dirty="0"/>
              <a:t>. </a:t>
            </a:r>
            <a:r>
              <a:rPr lang="de-DE" dirty="0" smtClean="0"/>
              <a:t>2018 und 2019 </a:t>
            </a:r>
            <a:r>
              <a:rPr lang="de-DE" dirty="0" smtClean="0"/>
              <a:t>konnten aufgrund des anhaltenden Interesses </a:t>
            </a:r>
            <a:r>
              <a:rPr lang="de-DE" dirty="0" smtClean="0"/>
              <a:t>jeweils </a:t>
            </a:r>
            <a:r>
              <a:rPr lang="de-DE" dirty="0" smtClean="0"/>
              <a:t>13 anstelle von zehn Kommunen gefördert werden.</a:t>
            </a:r>
            <a:endParaRPr lang="de-DE" dirty="0"/>
          </a:p>
          <a:p>
            <a:r>
              <a:rPr lang="de-DE" dirty="0"/>
              <a:t>► 	</a:t>
            </a:r>
            <a:r>
              <a:rPr lang="de-DE" dirty="0" smtClean="0">
                <a:hlinkClick r:id="rId3"/>
              </a:rPr>
              <a:t>www.naturnahdran.de</a:t>
            </a:r>
            <a:r>
              <a:rPr lang="de-DE" dirty="0" smtClean="0"/>
              <a:t>  </a:t>
            </a:r>
            <a:endParaRPr lang="de-DE" dirty="0"/>
          </a:p>
          <a:p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8921">
            <a:off x="6018193" y="502937"/>
            <a:ext cx="2243661" cy="1612424"/>
          </a:xfrm>
          <a:prstGeom prst="rect">
            <a:avLst/>
          </a:prstGeom>
        </p:spPr>
      </p:pic>
      <p:pic>
        <p:nvPicPr>
          <p:cNvPr id="14" name="Picture 2" descr="I:\Arbeitsordner\MK Masterplan\SNF-Siedlungsgrün\2015-09-19 MK in Düsseldorf\iekklogo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1806" y="5473285"/>
            <a:ext cx="2764305" cy="669367"/>
          </a:xfrm>
          <a:prstGeom prst="rect">
            <a:avLst/>
          </a:prstGeom>
          <a:noFill/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07" y="2413237"/>
            <a:ext cx="1554674" cy="131791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06" y="4213548"/>
            <a:ext cx="2555204" cy="81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Fazit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Eine große Vielfalt heimischer Pflanzenarten im öffentlichen Grün fördert eine große Vielfalt in der Tierwelt.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Selbst kleine Grünflächen mit heimischen Pflanzenarten können die Biologische Vielfalt vor allem bei den Insekten spürbar steigern.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Nicht nur „</a:t>
            </a:r>
            <a:r>
              <a:rPr lang="de-DE" dirty="0" err="1"/>
              <a:t>Allerweltsarten</a:t>
            </a:r>
            <a:r>
              <a:rPr lang="de-DE" dirty="0"/>
              <a:t>“ sondern auch Nahrungsspezialisten und in ihrem Bestand gefährdete Arten profitieren.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 Folge des größeren Insektenreichtums besiedeln auch die entsprechenden Jäger diese Grünflächen – entweder nur zum Beutemachen oder dauerhaft: Säugetiere, Reptilien, Vögel etc.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Das Projekt „Natur nah dran“ des Landes Baden-Württemberg und des NABU ist ein wirksamer Beitrag zur Förderung der Biologischen Vielfalt in der UN-Dekade 2011-2020!</a:t>
            </a: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  <p:sp>
        <p:nvSpPr>
          <p:cNvPr id="5" name="Inhaltsplatzhalter 8"/>
          <p:cNvSpPr txBox="1">
            <a:spLocks/>
          </p:cNvSpPr>
          <p:nvPr/>
        </p:nvSpPr>
        <p:spPr>
          <a:xfrm>
            <a:off x="468313" y="1052736"/>
            <a:ext cx="8229600" cy="4718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Source Sans Pro"/>
                <a:ea typeface="Source Sans Pro" pitchFamily="34" charset="0"/>
                <a:cs typeface="Source Sans Pro"/>
              </a:defRPr>
            </a:lvl1pPr>
            <a:lvl2pPr marL="176213" indent="-176213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/>
                <a:ea typeface="Source Sans Pro" pitchFamily="34" charset="0"/>
                <a:cs typeface="Source Sans Pro"/>
              </a:defRPr>
            </a:lvl2pPr>
            <a:lvl3pPr marL="363538" indent="-176213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/>
                <a:ea typeface="Source Sans Pro" pitchFamily="34" charset="0"/>
                <a:cs typeface="Source Sans Pro"/>
              </a:defRPr>
            </a:lvl3pPr>
            <a:lvl4pPr marL="542925" indent="-182563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/>
                <a:ea typeface="Source Sans Pro" pitchFamily="34" charset="0"/>
                <a:cs typeface="Source Sans Pro"/>
              </a:defRPr>
            </a:lvl4pPr>
            <a:lvl5pPr marL="715963" indent="-176213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/>
                <a:ea typeface="Source Sans Pro" pitchFamily="34" charset="0"/>
                <a:cs typeface="Source Sans Pro"/>
              </a:defRPr>
            </a:lvl5pPr>
            <a:lvl6pPr marL="360000" indent="-360000" algn="l" defTabSz="914400" rtl="0" eaLnBrk="1" latinLnBrk="0" hangingPunct="1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-360000" algn="l" defTabSz="914400" rtl="0" eaLnBrk="1" latinLnBrk="0" hangingPunct="1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360000" algn="l" defTabSz="914400" rtl="0" eaLnBrk="1" latinLnBrk="0" hangingPunct="1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360000" algn="l" defTabSz="914400" rtl="0" eaLnBrk="1" latinLnBrk="0" hangingPunct="1">
              <a:spcBef>
                <a:spcPts val="1000"/>
              </a:spcBef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de-DE" dirty="0">
              <a:ea typeface="+mn-ea"/>
            </a:endParaRPr>
          </a:p>
        </p:txBody>
      </p:sp>
      <p:pic>
        <p:nvPicPr>
          <p:cNvPr id="7" name="Picture 11" descr="phpThumb_generated_thumbnail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589240"/>
            <a:ext cx="2808312" cy="7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373216"/>
            <a:ext cx="1440160" cy="103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Vielen Dank für die Aufmerksamkeit!</a:t>
            </a:r>
            <a:endParaRPr lang="de-DE" dirty="0"/>
          </a:p>
        </p:txBody>
      </p:sp>
      <p:sp>
        <p:nvSpPr>
          <p:cNvPr id="11" name="Fußzeilenplatzhalter 6"/>
          <p:cNvSpPr txBox="1">
            <a:spLocks/>
          </p:cNvSpPr>
          <p:nvPr/>
        </p:nvSpPr>
        <p:spPr>
          <a:xfrm>
            <a:off x="1187624" y="6525344"/>
            <a:ext cx="4677643" cy="203499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</a:p>
        </p:txBody>
      </p:sp>
    </p:spTree>
    <p:extLst>
      <p:ext uri="{BB962C8B-B14F-4D97-AF65-F5344CB8AC3E}">
        <p14:creationId xmlns:p14="http://schemas.microsoft.com/office/powerpoint/2010/main" val="24938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6"/>
          <p:cNvSpPr txBox="1">
            <a:spLocks/>
          </p:cNvSpPr>
          <p:nvPr/>
        </p:nvSpPr>
        <p:spPr>
          <a:xfrm>
            <a:off x="1406525" y="6597352"/>
            <a:ext cx="4677643" cy="203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accent6"/>
                </a:solidFill>
                <a:latin typeface="Source Sans Pro"/>
                <a:ea typeface="+mn-ea"/>
                <a:cs typeface="Source Sans Pro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smtClean="0"/>
              <a:t>bislang geförderten Städte und Gemeinden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439863"/>
            <a:ext cx="8579296" cy="4718050"/>
          </a:xfrm>
        </p:spPr>
        <p:txBody>
          <a:bodyPr/>
          <a:lstStyle/>
          <a:p>
            <a:pPr defTabSz="144000">
              <a:spcBef>
                <a:spcPts val="0"/>
              </a:spcBef>
            </a:pPr>
            <a:r>
              <a:rPr lang="de-DE" b="1" dirty="0" smtClean="0"/>
              <a:t>Die "Natur nah dran"-Kommunen 2016</a:t>
            </a:r>
            <a:endParaRPr lang="de-DE" dirty="0"/>
          </a:p>
          <a:p>
            <a:pPr defTabSz="144000">
              <a:spcBef>
                <a:spcPts val="0"/>
              </a:spcBef>
            </a:pP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Freiburg: </a:t>
            </a:r>
            <a:r>
              <a:rPr lang="de-DE" dirty="0" err="1"/>
              <a:t>Denzlingen</a:t>
            </a:r>
            <a:r>
              <a:rPr lang="de-DE" dirty="0"/>
              <a:t> und Lörrach;</a:t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Karlsruhe: </a:t>
            </a:r>
            <a:r>
              <a:rPr lang="de-DE" dirty="0"/>
              <a:t>Bretten, Bühl und </a:t>
            </a:r>
            <a:r>
              <a:rPr lang="de-DE" dirty="0" err="1"/>
              <a:t>Hemsbach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Stuttgart: </a:t>
            </a:r>
            <a:r>
              <a:rPr lang="de-DE" dirty="0"/>
              <a:t>Abtsgmünd, Ludwigsburg und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</a:t>
            </a:r>
            <a:r>
              <a:rPr lang="de-DE" dirty="0" err="1" smtClean="0"/>
              <a:t>Wendlingen</a:t>
            </a:r>
            <a:r>
              <a:rPr lang="de-DE" dirty="0" smtClean="0"/>
              <a:t> am Neckar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Tübingen:</a:t>
            </a:r>
            <a:r>
              <a:rPr lang="de-DE" dirty="0"/>
              <a:t> Ravensburg und </a:t>
            </a:r>
            <a:r>
              <a:rPr lang="de-DE" dirty="0" err="1" smtClean="0"/>
              <a:t>Zwiefalten</a:t>
            </a:r>
            <a:endParaRPr lang="de-DE" dirty="0" smtClean="0"/>
          </a:p>
          <a:p>
            <a:pPr defTabSz="144000">
              <a:spcBef>
                <a:spcPts val="0"/>
              </a:spcBef>
            </a:pPr>
            <a:endParaRPr lang="de-DE" b="1" dirty="0"/>
          </a:p>
          <a:p>
            <a:pPr defTabSz="144000">
              <a:spcBef>
                <a:spcPts val="0"/>
              </a:spcBef>
            </a:pPr>
            <a:r>
              <a:rPr lang="de-DE" b="1" dirty="0" smtClean="0"/>
              <a:t>Die "Natur nah dran"-Kommunen </a:t>
            </a:r>
            <a:r>
              <a:rPr lang="de-DE" b="1" dirty="0" smtClean="0"/>
              <a:t>2017</a:t>
            </a:r>
            <a:endParaRPr lang="de-DE" b="1" dirty="0"/>
          </a:p>
          <a:p>
            <a:pPr defTabSz="144000">
              <a:spcBef>
                <a:spcPts val="0"/>
              </a:spcBef>
            </a:pP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Freiburg: </a:t>
            </a:r>
            <a:r>
              <a:rPr lang="de-DE" dirty="0" smtClean="0"/>
              <a:t>Rickenbach und Radolfzell;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Karlsruhe: </a:t>
            </a:r>
            <a:r>
              <a:rPr lang="de-DE" dirty="0" smtClean="0"/>
              <a:t>Hockenheim, Stutensee und </a:t>
            </a:r>
            <a:r>
              <a:rPr lang="de-DE" dirty="0" err="1" smtClean="0"/>
              <a:t>Gernsbach</a:t>
            </a:r>
            <a:r>
              <a:rPr lang="de-DE" dirty="0" smtClean="0"/>
              <a:t>;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Stuttgart: </a:t>
            </a:r>
            <a:r>
              <a:rPr lang="de-DE" dirty="0" smtClean="0"/>
              <a:t>Süßen, Boxberg und Kirchheim am Ries;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Tübingen: </a:t>
            </a:r>
            <a:r>
              <a:rPr lang="de-DE" dirty="0"/>
              <a:t>Reutlingen und </a:t>
            </a:r>
            <a:r>
              <a:rPr lang="de-DE" dirty="0" err="1" smtClean="0"/>
              <a:t>Altheim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53962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6"/>
          <p:cNvSpPr txBox="1">
            <a:spLocks/>
          </p:cNvSpPr>
          <p:nvPr/>
        </p:nvSpPr>
        <p:spPr>
          <a:xfrm>
            <a:off x="1406525" y="6597352"/>
            <a:ext cx="4677643" cy="203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accent6"/>
                </a:solidFill>
                <a:latin typeface="Source Sans Pro"/>
                <a:ea typeface="+mn-ea"/>
                <a:cs typeface="Source Sans Pro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itel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smtClean="0"/>
              <a:t>bislang geförderten Städte und Gemeinden</a:t>
            </a:r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439863"/>
            <a:ext cx="8579296" cy="4718050"/>
          </a:xfrm>
        </p:spPr>
        <p:txBody>
          <a:bodyPr/>
          <a:lstStyle/>
          <a:p>
            <a:pPr defTabSz="144000">
              <a:spcBef>
                <a:spcPts val="0"/>
              </a:spcBef>
            </a:pPr>
            <a:r>
              <a:rPr lang="de-DE" b="1" dirty="0" smtClean="0"/>
              <a:t>Die </a:t>
            </a:r>
            <a:r>
              <a:rPr lang="de-DE" b="1" dirty="0"/>
              <a:t>"Natur nah dran"-Kommunen 2018</a:t>
            </a:r>
          </a:p>
          <a:p>
            <a:pPr defTabSz="144000">
              <a:spcBef>
                <a:spcPts val="0"/>
              </a:spcBef>
            </a:pP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Freiburg: </a:t>
            </a:r>
            <a:r>
              <a:rPr lang="de-DE" dirty="0"/>
              <a:t>Ettenheim und </a:t>
            </a:r>
            <a:r>
              <a:rPr lang="de-DE" dirty="0" err="1"/>
              <a:t>Oberkirch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Karlsruhe: </a:t>
            </a:r>
            <a:r>
              <a:rPr lang="de-DE" dirty="0"/>
              <a:t>Eberbach, Ladenburg , Mosbach, </a:t>
            </a:r>
            <a:r>
              <a:rPr lang="de-DE" dirty="0" smtClean="0"/>
              <a:t>Walldorf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und </a:t>
            </a:r>
            <a:r>
              <a:rPr lang="de-DE" dirty="0" smtClean="0"/>
              <a:t>Walzbachtal</a:t>
            </a:r>
            <a:r>
              <a:rPr lang="de-DE" dirty="0"/>
              <a:t>;</a:t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Stuttgart: </a:t>
            </a:r>
            <a:r>
              <a:rPr lang="de-DE" dirty="0" err="1"/>
              <a:t>Ehningen</a:t>
            </a:r>
            <a:r>
              <a:rPr lang="de-DE" dirty="0"/>
              <a:t>, </a:t>
            </a:r>
            <a:r>
              <a:rPr lang="de-DE" dirty="0" err="1"/>
              <a:t>Offenau</a:t>
            </a:r>
            <a:r>
              <a:rPr lang="de-DE" dirty="0"/>
              <a:t> und Vaihingen an der Enz;</a:t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Tübingen: </a:t>
            </a:r>
            <a:r>
              <a:rPr lang="de-DE" dirty="0" err="1"/>
              <a:t>Argenbühl</a:t>
            </a:r>
            <a:r>
              <a:rPr lang="de-DE" dirty="0"/>
              <a:t>, Hechingen und </a:t>
            </a:r>
            <a:r>
              <a:rPr lang="de-DE" dirty="0" err="1" smtClean="0"/>
              <a:t>Kusterdingen</a:t>
            </a:r>
            <a:endParaRPr lang="de-DE" dirty="0" smtClean="0"/>
          </a:p>
          <a:p>
            <a:pPr defTabSz="144000">
              <a:spcBef>
                <a:spcPts val="0"/>
              </a:spcBef>
            </a:pPr>
            <a:endParaRPr lang="de-DE" dirty="0"/>
          </a:p>
          <a:p>
            <a:pPr defTabSz="144000">
              <a:spcBef>
                <a:spcPts val="0"/>
              </a:spcBef>
            </a:pPr>
            <a:r>
              <a:rPr lang="de-DE" b="1" dirty="0"/>
              <a:t>Die "Natur nah dran"-Kommunen 2019</a:t>
            </a:r>
          </a:p>
          <a:p>
            <a:pPr defTabSz="144000">
              <a:spcBef>
                <a:spcPts val="0"/>
              </a:spcBef>
            </a:pP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Freiburg: </a:t>
            </a:r>
            <a:r>
              <a:rPr lang="de-DE" dirty="0"/>
              <a:t>Bad </a:t>
            </a:r>
            <a:r>
              <a:rPr lang="de-DE" dirty="0" err="1"/>
              <a:t>Krozingen</a:t>
            </a:r>
            <a:r>
              <a:rPr lang="de-DE" dirty="0"/>
              <a:t>, Kehl, Lauchringen und Rottweil;</a:t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Karlsruhe: </a:t>
            </a:r>
            <a:r>
              <a:rPr lang="de-DE" dirty="0" err="1"/>
              <a:t>Edingen</a:t>
            </a:r>
            <a:r>
              <a:rPr lang="de-DE" dirty="0"/>
              <a:t>-Neckarhausen und Wiesloch;</a:t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Stuttgart: </a:t>
            </a:r>
            <a:r>
              <a:rPr lang="de-DE" dirty="0"/>
              <a:t>Eberdingen, </a:t>
            </a:r>
            <a:r>
              <a:rPr lang="de-DE" dirty="0" err="1"/>
              <a:t>Ilsfeld</a:t>
            </a:r>
            <a:r>
              <a:rPr lang="de-DE" dirty="0"/>
              <a:t>, Kornwestheim und </a:t>
            </a:r>
            <a:br>
              <a:rPr lang="de-DE" dirty="0"/>
            </a:br>
            <a:r>
              <a:rPr lang="de-DE" dirty="0"/>
              <a:t>	Schwäbisch Hall;</a:t>
            </a:r>
            <a:br>
              <a:rPr lang="de-DE" dirty="0"/>
            </a:br>
            <a:r>
              <a:rPr lang="de-DE" dirty="0"/>
              <a:t>•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Regierungsbezirk Tübingen: </a:t>
            </a:r>
            <a:r>
              <a:rPr lang="de-DE" dirty="0" err="1"/>
              <a:t>Dürnau</a:t>
            </a:r>
            <a:r>
              <a:rPr lang="de-DE" dirty="0"/>
              <a:t>, </a:t>
            </a:r>
            <a:r>
              <a:rPr lang="de-DE" dirty="0" err="1"/>
              <a:t>Engstingen</a:t>
            </a:r>
            <a:r>
              <a:rPr lang="de-DE" dirty="0"/>
              <a:t> und Sigmaringen</a:t>
            </a:r>
          </a:p>
          <a:p>
            <a:pPr>
              <a:spcBef>
                <a:spcPts val="0"/>
              </a:spcBef>
            </a:pPr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912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„Natur nah dran“ in 100 Sekunden</a:t>
            </a:r>
            <a:endParaRPr lang="de-DE" dirty="0"/>
          </a:p>
        </p:txBody>
      </p:sp>
      <p:sp>
        <p:nvSpPr>
          <p:cNvPr id="8" name="Fußzeilenplatzhalter 6"/>
          <p:cNvSpPr txBox="1">
            <a:spLocks/>
          </p:cNvSpPr>
          <p:nvPr/>
        </p:nvSpPr>
        <p:spPr>
          <a:xfrm>
            <a:off x="1406525" y="6597352"/>
            <a:ext cx="4677643" cy="203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accent6"/>
                </a:solidFill>
                <a:latin typeface="Source Sans Pro"/>
                <a:ea typeface="+mn-ea"/>
                <a:cs typeface="Source Sans Pro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Projektvorstellung – „Natur nah dran“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uVTKZqnXi6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67544" y="1430374"/>
            <a:ext cx="7427168" cy="472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473538" y="5447339"/>
            <a:ext cx="8202917" cy="5847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de-DE" sz="3200" b="1" dirty="0" smtClean="0">
                <a:solidFill>
                  <a:srgbClr val="FF0000"/>
                </a:solidFill>
                <a:latin typeface="+mj-lt"/>
              </a:rPr>
              <a:t>kurzlebig</a:t>
            </a:r>
            <a:endParaRPr lang="de-DE" altLang="de-DE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2" descr="D:\ArbeitsordnerMartinKlatt\Temporäres Arbeiten\Biotopverbund\2014-06-09 Bühler Mischung\P1110674.JPG"/>
          <p:cNvPicPr>
            <a:picLocks noChangeAspect="1" noChangeArrowheads="1"/>
          </p:cNvPicPr>
          <p:nvPr/>
        </p:nvPicPr>
        <p:blipFill rotWithShape="1">
          <a:blip r:embed="rId3" cstate="print"/>
          <a:srcRect l="-24" t="21141" b="18655"/>
          <a:stretch/>
        </p:blipFill>
        <p:spPr bwMode="auto">
          <a:xfrm>
            <a:off x="449018" y="1906276"/>
            <a:ext cx="4050974" cy="3250916"/>
          </a:xfrm>
          <a:prstGeom prst="rect">
            <a:avLst/>
          </a:prstGeom>
          <a:noFill/>
        </p:spPr>
      </p:pic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/>
            <a:r>
              <a:rPr lang="de-DE" altLang="de-DE" dirty="0">
                <a:latin typeface="Source Sans Pro" pitchFamily="34" charset="0"/>
              </a:rPr>
              <a:t>Einjährige Mischungen mit exotischen Pflanzen</a:t>
            </a:r>
          </a:p>
        </p:txBody>
      </p:sp>
      <p:pic>
        <p:nvPicPr>
          <p:cNvPr id="34" name="Picture 3" descr="D:\ArbeitsordnerMartinKlatt\Temporäres Arbeiten\Biotopverbund\Stadtwiese Bühl\P108015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lum contrast="10000"/>
          </a:blip>
          <a:srcRect l="3406" t="-704" r="3776" b="704"/>
          <a:stretch/>
        </p:blipFill>
        <p:spPr bwMode="auto">
          <a:xfrm>
            <a:off x="4648200" y="1893854"/>
            <a:ext cx="4038600" cy="3263337"/>
          </a:xfrm>
          <a:prstGeom prst="rect">
            <a:avLst/>
          </a:prstGeom>
          <a:noFill/>
        </p:spPr>
      </p:pic>
      <p:sp>
        <p:nvSpPr>
          <p:cNvPr id="9" name="Fußzeilenplatzhalt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  <p:pic>
        <p:nvPicPr>
          <p:cNvPr id="10" name="Picture 3" descr="D:\ArbeitsordnerMartinKlatt\Temporäres Arbeiten\Biotopverbund\Bühler Mischung\P1110626.JPG"/>
          <p:cNvPicPr>
            <a:picLocks noChangeAspect="1" noChangeArrowheads="1"/>
          </p:cNvPicPr>
          <p:nvPr/>
        </p:nvPicPr>
        <p:blipFill rotWithShape="1">
          <a:blip r:embed="rId5" cstate="print"/>
          <a:srcRect l="103" t="23758" r="639" b="16164"/>
          <a:stretch/>
        </p:blipFill>
        <p:spPr bwMode="auto">
          <a:xfrm>
            <a:off x="4648200" y="1906276"/>
            <a:ext cx="4028256" cy="3250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711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Langfristige </a:t>
            </a:r>
            <a:r>
              <a:rPr lang="de-DE" dirty="0"/>
              <a:t>Lebensräume mit </a:t>
            </a:r>
            <a:r>
              <a:rPr lang="de-DE" dirty="0" smtClean="0"/>
              <a:t>möglichst gebiets-heimischen </a:t>
            </a:r>
            <a:r>
              <a:rPr lang="de-DE" dirty="0"/>
              <a:t>und standortgerechten Wildpflanzen</a:t>
            </a:r>
          </a:p>
        </p:txBody>
      </p:sp>
      <p:pic>
        <p:nvPicPr>
          <p:cNvPr id="32" name="Picture 2" descr="D:\ArbeitsordnerMartinKlatt\Temporäres Arbeiten\Daimler Gaggenau-Rastatt\2015 Daimler Aktionen\Bilder Bestandserfassungen\2015-05-27 Fang\2015-05-27 Fang 1 h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lum contrast="10000"/>
          </a:blip>
          <a:srcRect l="15761" t="772" r="1953" b="694"/>
          <a:stretch/>
        </p:blipFill>
        <p:spPr bwMode="auto">
          <a:xfrm>
            <a:off x="449018" y="1893854"/>
            <a:ext cx="4038600" cy="3263337"/>
          </a:xfrm>
          <a:prstGeom prst="rect">
            <a:avLst/>
          </a:prstGeom>
          <a:noFill/>
        </p:spPr>
      </p:pic>
      <p:pic>
        <p:nvPicPr>
          <p:cNvPr id="34" name="Picture 3" descr="D:\ArbeitsordnerMartinKlatt\Temporäres Arbeiten\Biotopverbund\Stadtwiese Bühl\P108015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lum contrast="10000"/>
          </a:blip>
          <a:srcRect l="3406" t="-704" r="3776" b="704"/>
          <a:stretch/>
        </p:blipFill>
        <p:spPr bwMode="auto">
          <a:xfrm>
            <a:off x="4648200" y="1893854"/>
            <a:ext cx="4038600" cy="3263337"/>
          </a:xfrm>
          <a:prstGeom prst="rect">
            <a:avLst/>
          </a:prstGeom>
          <a:noFill/>
        </p:spPr>
      </p:pic>
      <p:sp>
        <p:nvSpPr>
          <p:cNvPr id="9" name="Fußzeilenplatzhalt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457200" y="5447340"/>
            <a:ext cx="8229600" cy="5847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de-DE" sz="3200" b="1" dirty="0" smtClean="0">
                <a:solidFill>
                  <a:schemeClr val="accent2"/>
                </a:solidFill>
                <a:latin typeface="+mj-lt"/>
              </a:rPr>
              <a:t>nachhaltig</a:t>
            </a:r>
            <a:endParaRPr lang="de-DE" altLang="de-DE" sz="3200" b="1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04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457200" y="239040"/>
            <a:ext cx="6059016" cy="990600"/>
          </a:xfrm>
        </p:spPr>
        <p:txBody>
          <a:bodyPr/>
          <a:lstStyle/>
          <a:p>
            <a:r>
              <a:rPr lang="de-DE" dirty="0"/>
              <a:t>Das Förderpaket für die </a:t>
            </a:r>
            <a:r>
              <a:rPr lang="de-DE" dirty="0" smtClean="0"/>
              <a:t>Kommunen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Schulungstag </a:t>
            </a:r>
            <a:r>
              <a:rPr lang="de-DE" dirty="0"/>
              <a:t>mit theoretischer Einführung und Besuch </a:t>
            </a:r>
            <a:r>
              <a:rPr lang="de-DE" dirty="0" smtClean="0"/>
              <a:t>von Beispielflächen 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Besichtigung </a:t>
            </a:r>
            <a:r>
              <a:rPr lang="de-DE" dirty="0"/>
              <a:t>der Flächen vor 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Detailplanung </a:t>
            </a:r>
            <a:r>
              <a:rPr lang="de-DE" dirty="0"/>
              <a:t>für die Flächengestaltung(en)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Begleitung </a:t>
            </a:r>
            <a:r>
              <a:rPr lang="de-DE" dirty="0"/>
              <a:t>der konkreten Arbeit und der Flächenentwicklung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Pflanzgut </a:t>
            </a:r>
            <a:r>
              <a:rPr lang="de-DE" dirty="0"/>
              <a:t>und Material zur Gestaltung der Flächen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Infoschilder </a:t>
            </a:r>
            <a:r>
              <a:rPr lang="de-DE" dirty="0"/>
              <a:t>vor Ort</a:t>
            </a:r>
          </a:p>
          <a:p>
            <a:endParaRPr lang="de-DE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9" name="Fußzeilenplatzhalt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  <p:sp>
        <p:nvSpPr>
          <p:cNvPr id="48131" name="Text Box 20"/>
          <p:cNvSpPr txBox="1">
            <a:spLocks noChangeArrowheads="1"/>
          </p:cNvSpPr>
          <p:nvPr/>
        </p:nvSpPr>
        <p:spPr bwMode="auto">
          <a:xfrm>
            <a:off x="6732588" y="325438"/>
            <a:ext cx="24114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95234" name="Picture 2" descr="I:\Arbeitsordner\MK Masterplan\SNF-Siedlungsgrün\2015-09-19 MK in Düsseldorf\iekk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480" y="5024525"/>
            <a:ext cx="1440000" cy="348691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2" y="3501008"/>
            <a:ext cx="1440000" cy="122070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96" y="5649615"/>
            <a:ext cx="1781657" cy="56717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14" y="2519566"/>
            <a:ext cx="1440160" cy="103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6195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Module der Förderung: </a:t>
            </a:r>
            <a:r>
              <a:rPr lang="de-DE" dirty="0" smtClean="0"/>
              <a:t>Schulung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2419350" y="6219825"/>
            <a:ext cx="712788" cy="228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900" dirty="0">
                <a:solidFill>
                  <a:schemeClr val="bg1"/>
                </a:solidFill>
                <a:latin typeface="+mn-lt"/>
              </a:rPr>
              <a:t>© Windeln</a:t>
            </a:r>
          </a:p>
        </p:txBody>
      </p:sp>
      <p:sp>
        <p:nvSpPr>
          <p:cNvPr id="48131" name="Text Box 20"/>
          <p:cNvSpPr txBox="1">
            <a:spLocks noChangeArrowheads="1"/>
          </p:cNvSpPr>
          <p:nvPr/>
        </p:nvSpPr>
        <p:spPr bwMode="auto">
          <a:xfrm>
            <a:off x="6732588" y="325438"/>
            <a:ext cx="2411412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 altLang="de-DE"/>
          </a:p>
        </p:txBody>
      </p:sp>
      <p:pic>
        <p:nvPicPr>
          <p:cNvPr id="95234" name="Picture 2" descr="I:\Arbeitsordner\MK Masterplan\SNF-Siedlungsgrün\2015-09-19 MK in Düsseldorf\iekk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480" y="5024525"/>
            <a:ext cx="1440000" cy="348691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2" y="3501008"/>
            <a:ext cx="1440000" cy="12207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14" y="2519566"/>
            <a:ext cx="1440160" cy="103498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96" y="5649615"/>
            <a:ext cx="1781657" cy="56717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6" y="1438176"/>
            <a:ext cx="3917210" cy="261147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77" y="3619114"/>
            <a:ext cx="3910909" cy="2563618"/>
          </a:xfrm>
          <a:prstGeom prst="rect">
            <a:avLst/>
          </a:prstGeom>
        </p:spPr>
      </p:pic>
      <p:sp>
        <p:nvSpPr>
          <p:cNvPr id="19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Projektvorstellung – „Natur nah dran“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796926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BU_Powerpoint_Vorlage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NABU_Powerpoint_Vorlage</Template>
  <TotalTime>0</TotalTime>
  <Words>1084</Words>
  <Application>Microsoft Office PowerPoint</Application>
  <PresentationFormat>Bildschirmpräsentation (4:3)</PresentationFormat>
  <Paragraphs>123</Paragraphs>
  <Slides>21</Slides>
  <Notes>20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Source Sans Pro</vt:lpstr>
      <vt:lpstr>NABU_Powerpoint_Vorlage</vt:lpstr>
      <vt:lpstr>   „Natur nah dran“ – biologische Vielfalt in Kommunen fördern</vt:lpstr>
      <vt:lpstr>„Natur nah dran“</vt:lpstr>
      <vt:lpstr>Die bislang geförderten Städte und Gemeinden</vt:lpstr>
      <vt:lpstr>Die bislang geförderten Städte und Gemeinden</vt:lpstr>
      <vt:lpstr>„Natur nah dran“ in 100 Sekunden</vt:lpstr>
      <vt:lpstr>Einjährige Mischungen mit exotischen Pflanzen</vt:lpstr>
      <vt:lpstr>Langfristige Lebensräume mit möglichst gebiets-heimischen und standortgerechten Wildpflanzen</vt:lpstr>
      <vt:lpstr>Das Förderpaket für die Kommunen</vt:lpstr>
      <vt:lpstr>Die Module der Förderung: Schulung</vt:lpstr>
      <vt:lpstr>Die Module der Förderung:  Besichtigung der Flächen vor Ort</vt:lpstr>
      <vt:lpstr>Die Module der Förderung: Planung</vt:lpstr>
      <vt:lpstr>Die Module der Förderung: Durchführung</vt:lpstr>
      <vt:lpstr> Die Module der Förderung: Pflege</vt:lpstr>
      <vt:lpstr>Die Module der Förderung: Öffentlichkeitsarbeit</vt:lpstr>
      <vt:lpstr>„Natur nah dran“ Impressionen von 2016</vt:lpstr>
      <vt:lpstr> Bewerbung</vt:lpstr>
      <vt:lpstr> Bewerbungsunterlagen</vt:lpstr>
      <vt:lpstr>Beispiele für förderungsfähige Maßnahmen</vt:lpstr>
      <vt:lpstr>Ein Jahr „Natur nah dran“ in 90 Sekunden</vt:lpstr>
      <vt:lpstr>Fazit</vt:lpstr>
      <vt:lpstr>Vielen Dank für die Aufmerksamkeit!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Startfolie Klassisch mit Storch</dc:title>
  <dc:creator>Antje Sautter</dc:creator>
  <dc:description>Präsentationsvorlage | Office 2007</dc:description>
  <cp:lastModifiedBy>Anette Marquardt (NABU)</cp:lastModifiedBy>
  <cp:revision>251</cp:revision>
  <dcterms:created xsi:type="dcterms:W3CDTF">2013-12-03T07:54:08Z</dcterms:created>
  <dcterms:modified xsi:type="dcterms:W3CDTF">2019-09-18T12:10:44Z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1.0.0</vt:lpwstr>
  </property>
  <property fmtid="{D5CDD505-2E9C-101B-9397-08002B2CF9AE}" pid="3" name="Build">
    <vt:lpwstr>001-000-002</vt:lpwstr>
  </property>
  <property fmtid="{D5CDD505-2E9C-101B-9397-08002B2CF9AE}" pid="4" name="Erstellt von">
    <vt:lpwstr>office network</vt:lpwstr>
  </property>
  <property fmtid="{D5CDD505-2E9C-101B-9397-08002B2CF9AE}" pid="5" name="Erstellt am">
    <vt:lpwstr>31.07.2013</vt:lpwstr>
  </property>
  <property fmtid="{D5CDD505-2E9C-101B-9397-08002B2CF9AE}" pid="6" name="Autor 1">
    <vt:lpwstr>clemens morfeld</vt:lpwstr>
  </property>
  <property fmtid="{D5CDD505-2E9C-101B-9397-08002B2CF9AE}" pid="7" name="Stand">
    <vt:lpwstr>11.09.2013</vt:lpwstr>
  </property>
</Properties>
</file>