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Lst>
  <p:notesMasterIdLst>
    <p:notesMasterId r:id="rId24"/>
  </p:notesMasterIdLst>
  <p:sldIdLst>
    <p:sldId id="302" r:id="rId2"/>
    <p:sldId id="284" r:id="rId3"/>
    <p:sldId id="285" r:id="rId4"/>
    <p:sldId id="301" r:id="rId5"/>
    <p:sldId id="287" r:id="rId6"/>
    <p:sldId id="288" r:id="rId7"/>
    <p:sldId id="289" r:id="rId8"/>
    <p:sldId id="290" r:id="rId9"/>
    <p:sldId id="291" r:id="rId10"/>
    <p:sldId id="292" r:id="rId11"/>
    <p:sldId id="293" r:id="rId12"/>
    <p:sldId id="294" r:id="rId13"/>
    <p:sldId id="295" r:id="rId14"/>
    <p:sldId id="296" r:id="rId15"/>
    <p:sldId id="304" r:id="rId16"/>
    <p:sldId id="305" r:id="rId17"/>
    <p:sldId id="306" r:id="rId18"/>
    <p:sldId id="298" r:id="rId19"/>
    <p:sldId id="307" r:id="rId20"/>
    <p:sldId id="308" r:id="rId21"/>
    <p:sldId id="303" r:id="rId22"/>
    <p:sldId id="278" r:id="rId23"/>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ja Wörner (NABU)" initials="KW(" lastIdx="4" clrIdx="0">
    <p:extLst>
      <p:ext uri="{19B8F6BF-5375-455C-9EA6-DF929625EA0E}">
        <p15:presenceInfo xmlns:p15="http://schemas.microsoft.com/office/powerpoint/2012/main" userId="S-1-5-21-699603976-3209571747-35550993-117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46B"/>
    <a:srgbClr val="598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6" autoAdjust="0"/>
    <p:restoredTop sz="77791" autoAdjust="0"/>
  </p:normalViewPr>
  <p:slideViewPr>
    <p:cSldViewPr showGuides="1">
      <p:cViewPr varScale="1">
        <p:scale>
          <a:sx n="163" d="100"/>
          <a:sy n="163" d="100"/>
        </p:scale>
        <p:origin x="1578" y="120"/>
      </p:cViewPr>
      <p:guideLst>
        <p:guide orient="horz" pos="680"/>
        <p:guide pos="3742"/>
        <p:guide pos="2018"/>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25.03.2024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dirty="0" smtClean="0"/>
              <a:t>Foto: NABU/A.</a:t>
            </a:r>
            <a:r>
              <a:rPr lang="de-DE" baseline="0" dirty="0" smtClean="0"/>
              <a:t> Marquardt</a:t>
            </a:r>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1</a:t>
            </a:fld>
            <a:endParaRPr lang="de-DE"/>
          </a:p>
        </p:txBody>
      </p:sp>
    </p:spTree>
    <p:extLst>
      <p:ext uri="{BB962C8B-B14F-4D97-AF65-F5344CB8AC3E}">
        <p14:creationId xmlns:p14="http://schemas.microsoft.com/office/powerpoint/2010/main" val="610114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lstStyle/>
          <a:p>
            <a:r>
              <a:rPr lang="de-DE" dirty="0" smtClean="0"/>
              <a:t>Bild: Projektfläche in Bretten</a:t>
            </a:r>
            <a:r>
              <a:rPr lang="de-DE" baseline="0" dirty="0" smtClean="0"/>
              <a:t> von der Rasenfläche zur Blumenwiese</a:t>
            </a:r>
            <a:endParaRPr lang="de-DE" dirty="0" smtClean="0"/>
          </a:p>
          <a:p>
            <a:endParaRPr lang="de-DE" dirty="0" smtClean="0"/>
          </a:p>
          <a:p>
            <a:r>
              <a:rPr lang="de-DE" dirty="0" smtClean="0"/>
              <a:t>Schottergärten sind zwar</a:t>
            </a:r>
            <a:r>
              <a:rPr lang="de-DE" baseline="0" dirty="0" smtClean="0"/>
              <a:t> verboten, erfreuen sich in der Bevölkerung aber doch einiger Beliebtheit. Vor allem, weil sie scheinbar „pflegeleicht“ sind. Anstatt Schottergärten über die Durchsetzung des Verbots zu ahnden, können naturnah gestaltete öffentliche Flächen als Vorbild dienen. </a:t>
            </a:r>
            <a:endParaRPr lang="de-DE" dirty="0"/>
          </a:p>
        </p:txBody>
      </p:sp>
      <p:sp>
        <p:nvSpPr>
          <p:cNvPr id="4" name="Foliennummernplatzhalter 3"/>
          <p:cNvSpPr>
            <a:spLocks noGrp="1"/>
          </p:cNvSpPr>
          <p:nvPr>
            <p:ph type="sldNum" sz="quarter" idx="10"/>
          </p:nvPr>
        </p:nvSpPr>
        <p:spPr/>
        <p:txBody>
          <a:bodyPr/>
          <a:lstStyle/>
          <a:p>
            <a:fld id="{68E9ED0F-4F88-477D-8EFD-F9A91294DD89}" type="slidenum">
              <a:rPr lang="de-DE" altLang="de-DE" smtClean="0"/>
              <a:pPr/>
              <a:t>12</a:t>
            </a:fld>
            <a:endParaRPr lang="de-DE" altLang="de-DE"/>
          </a:p>
        </p:txBody>
      </p:sp>
    </p:spTree>
    <p:extLst>
      <p:ext uri="{BB962C8B-B14F-4D97-AF65-F5344CB8AC3E}">
        <p14:creationId xmlns:p14="http://schemas.microsoft.com/office/powerpoint/2010/main" val="3937548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marL="0" indent="0">
              <a:buFont typeface="Arial" panose="020B0604020202020204" pitchFamily="34" charset="0"/>
              <a:buNone/>
            </a:pPr>
            <a:r>
              <a:rPr lang="de-DE" dirty="0" smtClean="0"/>
              <a:t>Kern des Projekts: Nicht</a:t>
            </a:r>
            <a:r>
              <a:rPr lang="de-DE" baseline="0" dirty="0" smtClean="0"/>
              <a:t> nur finanzielle Förderung, sondern auch gemeinsames Lernen und Erfahrungsaustausch zwischen den Kommunen</a:t>
            </a:r>
          </a:p>
          <a:p>
            <a:pPr marL="0" indent="0">
              <a:buFont typeface="Arial" panose="020B0604020202020204" pitchFamily="34" charset="0"/>
              <a:buNone/>
            </a:pPr>
            <a:endParaRPr lang="de-DE" dirty="0" smtClean="0"/>
          </a:p>
          <a:p>
            <a:pPr marL="342900" indent="-342900">
              <a:buFont typeface="Arial" panose="020B0604020202020204" pitchFamily="34" charset="0"/>
              <a:buChar char="•"/>
            </a:pPr>
            <a:r>
              <a:rPr lang="de-DE" b="1" dirty="0" smtClean="0"/>
              <a:t>Auftakt: </a:t>
            </a:r>
            <a:r>
              <a:rPr lang="de-DE" dirty="0" smtClean="0"/>
              <a:t>Schulungstag mit theoretischer Einführung und Besuch von Beispielflächen (alle Kommunen</a:t>
            </a:r>
            <a:r>
              <a:rPr lang="de-DE" baseline="0" dirty="0" smtClean="0"/>
              <a:t> eines Jahrgangs </a:t>
            </a:r>
            <a:r>
              <a:rPr lang="de-DE" dirty="0" smtClean="0"/>
              <a:t>gemeinsam)</a:t>
            </a:r>
          </a:p>
          <a:p>
            <a:pPr marL="0" indent="0">
              <a:buFont typeface="Arial" panose="020B0604020202020204" pitchFamily="34" charset="0"/>
              <a:buNone/>
            </a:pPr>
            <a:endParaRPr lang="de-DE" dirty="0" smtClean="0"/>
          </a:p>
          <a:p>
            <a:pPr marL="342900" indent="-342900">
              <a:buFont typeface="Arial" panose="020B0604020202020204" pitchFamily="34" charset="0"/>
              <a:buChar char="•"/>
            </a:pPr>
            <a:r>
              <a:rPr lang="de-DE" b="1" dirty="0" smtClean="0"/>
              <a:t>Besichtigung der Flächen</a:t>
            </a:r>
            <a:r>
              <a:rPr lang="de-DE" dirty="0" smtClean="0"/>
              <a:t>: mit Fachplaner*in </a:t>
            </a:r>
            <a:r>
              <a:rPr lang="de-DE" dirty="0" err="1" smtClean="0"/>
              <a:t>in</a:t>
            </a:r>
            <a:r>
              <a:rPr lang="de-DE" dirty="0" smtClean="0"/>
              <a:t> jeder einzelnen Kommune vor Ort</a:t>
            </a:r>
            <a:r>
              <a:rPr lang="de-DE" baseline="0" dirty="0" smtClean="0"/>
              <a:t> und anschließende </a:t>
            </a:r>
            <a:r>
              <a:rPr lang="de-DE" dirty="0" smtClean="0"/>
              <a:t>Detailplanung für die Flächengestaltung(en)</a:t>
            </a:r>
          </a:p>
          <a:p>
            <a:pPr marL="342900" indent="-342900">
              <a:buFont typeface="Arial" panose="020B0604020202020204" pitchFamily="34" charset="0"/>
              <a:buChar char="•"/>
            </a:pPr>
            <a:endParaRPr lang="de-DE" dirty="0" smtClean="0"/>
          </a:p>
          <a:p>
            <a:pPr marL="342900" indent="-342900">
              <a:buFont typeface="Arial" panose="020B0604020202020204" pitchFamily="34" charset="0"/>
              <a:buChar char="•"/>
            </a:pPr>
            <a:r>
              <a:rPr lang="de-DE" b="1" dirty="0" smtClean="0"/>
              <a:t>Anlageschulung </a:t>
            </a:r>
            <a:r>
              <a:rPr lang="de-DE" dirty="0" smtClean="0"/>
              <a:t>(i.d.R.</a:t>
            </a:r>
            <a:r>
              <a:rPr lang="de-DE" baseline="0" dirty="0" smtClean="0"/>
              <a:t> Ende </a:t>
            </a:r>
            <a:r>
              <a:rPr lang="de-DE" dirty="0" smtClean="0"/>
              <a:t>September, ein ganzer Tag):</a:t>
            </a:r>
            <a:r>
              <a:rPr lang="de-DE" baseline="0" dirty="0" smtClean="0"/>
              <a:t> Erlernen von verschiedenen Methoden zur Anlage von naturnahen Flächen: „Neuanlage“ mit komplettem Bodenaustausch, </a:t>
            </a:r>
            <a:r>
              <a:rPr lang="de-DE" baseline="0" dirty="0" err="1" smtClean="0"/>
              <a:t>Burri</a:t>
            </a:r>
            <a:r>
              <a:rPr lang="de-DE" baseline="0" dirty="0" smtClean="0"/>
              <a:t>-Methode nach Johannes </a:t>
            </a:r>
            <a:r>
              <a:rPr lang="de-DE" baseline="0" dirty="0" err="1" smtClean="0"/>
              <a:t>Burri</a:t>
            </a:r>
            <a:r>
              <a:rPr lang="de-DE" baseline="0" dirty="0" smtClean="0"/>
              <a:t> und Artenanreicherung. Gemeinsamer Workshop der in einem Jahrgang geförderten Kommunen an einem Demonstrations-Standort (die 15 Kommunen werden auf 2 Demonstrationskommunen verteilt, damit die Gruppen nicht zu groß werden)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baseline="0" dirty="0" smtClean="0"/>
              <a:t>2 </a:t>
            </a:r>
            <a:r>
              <a:rPr lang="de-DE" b="1" dirty="0" smtClean="0"/>
              <a:t>Pflegeschulungen</a:t>
            </a:r>
            <a:r>
              <a:rPr lang="de-DE" b="1" baseline="0" dirty="0" smtClean="0"/>
              <a:t> </a:t>
            </a:r>
            <a:r>
              <a:rPr lang="de-DE" baseline="0" dirty="0" smtClean="0"/>
              <a:t>(Frühjahr und Sommer, je ein halber Tag)</a:t>
            </a:r>
            <a:r>
              <a:rPr lang="de-DE" dirty="0" smtClean="0"/>
              <a:t>:</a:t>
            </a:r>
            <a:r>
              <a:rPr lang="de-DE" baseline="0" dirty="0" smtClean="0"/>
              <a:t> Jäten, Mähen, sonstige Pflegemaßnahmen. Gemeinsamer Workshop der in einem Jahrgang geförderten Kommunen an einem Demonstrations-Standort  (die 15 Kommunen werden auf 2 Demonstrationskommunen verteilt, damit die Gruppen nicht zu groß werden)</a:t>
            </a:r>
          </a:p>
          <a:p>
            <a:pPr marL="342900" indent="-342900">
              <a:buFont typeface="Arial" panose="020B0604020202020204" pitchFamily="34" charset="0"/>
              <a:buChar char="•"/>
            </a:pPr>
            <a:endParaRPr lang="de-DE" baseline="0" dirty="0" smtClean="0"/>
          </a:p>
          <a:p>
            <a:pPr marL="342900" indent="-342900">
              <a:buFont typeface="Arial" panose="020B0604020202020204" pitchFamily="34" charset="0"/>
              <a:buChar char="•"/>
            </a:pPr>
            <a:r>
              <a:rPr lang="de-DE" b="1" dirty="0" smtClean="0"/>
              <a:t>Abschluss</a:t>
            </a:r>
            <a:r>
              <a:rPr lang="de-DE" baseline="0" dirty="0" smtClean="0"/>
              <a:t> mit Abrechnung und Auszahlung der Projektmittel</a:t>
            </a:r>
          </a:p>
          <a:p>
            <a:pPr marL="0" indent="0">
              <a:buFont typeface="Arial" panose="020B0604020202020204" pitchFamily="34" charset="0"/>
              <a:buNone/>
            </a:pPr>
            <a:endParaRPr lang="de-DE" baseline="0" dirty="0" smtClean="0"/>
          </a:p>
          <a:p>
            <a:pPr marL="0" indent="0">
              <a:buFont typeface="Arial" panose="020B0604020202020204" pitchFamily="34" charset="0"/>
              <a:buNone/>
            </a:pPr>
            <a:r>
              <a:rPr lang="de-DE" baseline="0" dirty="0" smtClean="0"/>
              <a:t>WICHTIG: auch nach dem Förderzeitraum Vernetzungsangebote und Unterstützung bei der Öffentlichkeitsarbeit durch das NABU-Team</a:t>
            </a:r>
            <a:endParaRPr lang="de-DE" dirty="0" smtClean="0"/>
          </a:p>
          <a:p>
            <a:endParaRPr lang="de-DE" dirty="0"/>
          </a:p>
        </p:txBody>
      </p:sp>
      <p:sp>
        <p:nvSpPr>
          <p:cNvPr id="4" name="Foliennummernplatzhalter 3"/>
          <p:cNvSpPr>
            <a:spLocks noGrp="1"/>
          </p:cNvSpPr>
          <p:nvPr>
            <p:ph type="sldNum" sz="quarter" idx="10"/>
          </p:nvPr>
        </p:nvSpPr>
        <p:spPr/>
        <p:txBody>
          <a:bodyPr/>
          <a:lstStyle/>
          <a:p>
            <a:fld id="{68E9ED0F-4F88-477D-8EFD-F9A91294DD89}" type="slidenum">
              <a:rPr lang="de-DE" altLang="de-DE" smtClean="0"/>
              <a:pPr/>
              <a:t>14</a:t>
            </a:fld>
            <a:endParaRPr lang="de-DE" altLang="de-DE"/>
          </a:p>
        </p:txBody>
      </p:sp>
    </p:spTree>
    <p:extLst>
      <p:ext uri="{BB962C8B-B14F-4D97-AF65-F5344CB8AC3E}">
        <p14:creationId xmlns:p14="http://schemas.microsoft.com/office/powerpoint/2010/main" val="253113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Beispiel</a:t>
            </a:r>
            <a:r>
              <a:rPr lang="de-DE" baseline="0" dirty="0" smtClean="0"/>
              <a:t>bilder, wie die umgestalteten Flächen aussehen können</a:t>
            </a:r>
          </a:p>
          <a:p>
            <a:endParaRPr lang="de-DE" dirty="0" smtClean="0"/>
          </a:p>
          <a:p>
            <a:r>
              <a:rPr lang="de-DE" dirty="0" smtClean="0"/>
              <a:t>Beispiele</a:t>
            </a:r>
            <a:r>
              <a:rPr lang="de-DE" baseline="0" dirty="0" smtClean="0"/>
              <a:t> für Niststrukturen in Mosbach und Rickenbach: Totholz, Steine und Sand für Reptilien und </a:t>
            </a:r>
            <a:r>
              <a:rPr lang="de-DE" baseline="0" dirty="0" err="1" smtClean="0"/>
              <a:t>zB</a:t>
            </a:r>
            <a:r>
              <a:rPr lang="de-DE" baseline="0" dirty="0" smtClean="0"/>
              <a:t> bodennistende Wildbienen. Auch für die Menschen etwas dabei.</a:t>
            </a:r>
          </a:p>
          <a:p>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15</a:t>
            </a:fld>
            <a:endParaRPr lang="de-DE"/>
          </a:p>
        </p:txBody>
      </p:sp>
    </p:spTree>
    <p:extLst>
      <p:ext uri="{BB962C8B-B14F-4D97-AF65-F5344CB8AC3E}">
        <p14:creationId xmlns:p14="http://schemas.microsoft.com/office/powerpoint/2010/main" val="90566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Jeder</a:t>
            </a:r>
            <a:r>
              <a:rPr lang="de-DE" baseline="0" dirty="0" smtClean="0"/>
              <a:t> Quadratmeter für die Artenvielfalt zählt: Auch Straßenbegleitflächen und schmale Randstreifen können umgestaltet werden. Allerdings sollte auf den Straßen nicht schneller als 50 km/h gefahren werden.</a:t>
            </a:r>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16</a:t>
            </a:fld>
            <a:endParaRPr lang="de-DE"/>
          </a:p>
        </p:txBody>
      </p:sp>
    </p:spTree>
    <p:extLst>
      <p:ext uri="{BB962C8B-B14F-4D97-AF65-F5344CB8AC3E}">
        <p14:creationId xmlns:p14="http://schemas.microsoft.com/office/powerpoint/2010/main" val="4162562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lstStyle/>
          <a:p>
            <a:r>
              <a:rPr lang="de-DE" baseline="0" dirty="0" smtClean="0"/>
              <a:t>Winterliche Staudenfläche (</a:t>
            </a:r>
            <a:r>
              <a:rPr lang="de-DE" baseline="0" dirty="0" err="1" smtClean="0"/>
              <a:t>Wendlingen</a:t>
            </a:r>
            <a:r>
              <a:rPr lang="de-DE" baseline="0" dirty="0" smtClean="0"/>
              <a:t>): Dürre Stauden werden im Winter nicht abgeräumt, sondern dienen als Nistquartiere für Insekten und als Nahrungsquelle für Vögel, wie </a:t>
            </a:r>
            <a:r>
              <a:rPr lang="de-DE" baseline="0" dirty="0" err="1" smtClean="0"/>
              <a:t>zB</a:t>
            </a:r>
            <a:r>
              <a:rPr lang="de-DE" baseline="0" dirty="0" smtClean="0"/>
              <a:t> Distelfinken.</a:t>
            </a:r>
          </a:p>
          <a:p>
            <a:endParaRPr lang="de-DE" baseline="0" dirty="0" smtClean="0"/>
          </a:p>
          <a:p>
            <a:endParaRPr lang="de-DE" dirty="0" smtClean="0"/>
          </a:p>
          <a:p>
            <a:r>
              <a:rPr lang="de-DE" baseline="0" dirty="0" smtClean="0"/>
              <a:t> </a:t>
            </a:r>
            <a:endParaRPr lang="de-DE" dirty="0" smtClean="0"/>
          </a:p>
          <a:p>
            <a:endParaRPr lang="de-DE" dirty="0"/>
          </a:p>
        </p:txBody>
      </p:sp>
      <p:sp>
        <p:nvSpPr>
          <p:cNvPr id="4" name="Foliennummernplatzhalter 3"/>
          <p:cNvSpPr>
            <a:spLocks noGrp="1"/>
          </p:cNvSpPr>
          <p:nvPr>
            <p:ph type="sldNum" sz="quarter" idx="10"/>
          </p:nvPr>
        </p:nvSpPr>
        <p:spPr/>
        <p:txBody>
          <a:bodyPr/>
          <a:lstStyle/>
          <a:p>
            <a:fld id="{68E9ED0F-4F88-477D-8EFD-F9A91294DD89}" type="slidenum">
              <a:rPr lang="de-DE" altLang="de-DE" smtClean="0"/>
              <a:pPr/>
              <a:t>17</a:t>
            </a:fld>
            <a:endParaRPr lang="de-DE" altLang="de-DE"/>
          </a:p>
        </p:txBody>
      </p:sp>
    </p:spTree>
    <p:extLst>
      <p:ext uri="{BB962C8B-B14F-4D97-AF65-F5344CB8AC3E}">
        <p14:creationId xmlns:p14="http://schemas.microsoft.com/office/powerpoint/2010/main" val="3157126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i="0" u="none" strike="noStrike" kern="1200" baseline="0" dirty="0" smtClean="0">
                <a:solidFill>
                  <a:schemeClr val="tx1"/>
                </a:solidFill>
                <a:latin typeface="+mn-lt"/>
                <a:ea typeface="+mn-ea"/>
                <a:cs typeface="+mn-cs"/>
              </a:rPr>
              <a:t>Um sich zu bewerben müssen das ausgefüllte Bewerbungsformular, ein kurzes Motivationsschreiben und ein einfacher Ausschnitt des Ortsplans mit den gekennzeichneten </a:t>
            </a:r>
            <a:r>
              <a:rPr lang="de-DE" sz="1200" b="0" i="0" u="none" strike="noStrike" kern="1200" baseline="0" dirty="0" err="1" smtClean="0">
                <a:solidFill>
                  <a:schemeClr val="tx1"/>
                </a:solidFill>
                <a:latin typeface="+mn-lt"/>
                <a:ea typeface="+mn-ea"/>
                <a:cs typeface="+mn-cs"/>
              </a:rPr>
              <a:t>Maßnahmeflächen</a:t>
            </a:r>
            <a:r>
              <a:rPr lang="de-DE" sz="1200" b="0" i="0" u="none" strike="noStrike" kern="1200" baseline="0" dirty="0" smtClean="0">
                <a:solidFill>
                  <a:schemeClr val="tx1"/>
                </a:solidFill>
                <a:latin typeface="+mn-lt"/>
                <a:ea typeface="+mn-ea"/>
                <a:cs typeface="+mn-cs"/>
              </a:rPr>
              <a:t> eingesandt werden. Das bedeutet: Die Bewerbung für „Natur nah dran“ bringt wenig Aufwand und verursacht nur marginale Kosten.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b="0" i="0" u="none" strike="noStrike"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i="0" u="none" strike="noStrike" kern="1200" baseline="0" dirty="0" smtClean="0">
                <a:solidFill>
                  <a:schemeClr val="tx1"/>
                </a:solidFill>
                <a:latin typeface="+mn-lt"/>
                <a:ea typeface="+mn-ea"/>
                <a:cs typeface="+mn-cs"/>
              </a:rPr>
              <a:t>Alle Tipps und Beispiel-Bewerbungen unter www.Naturnahdran.de/bewerben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smtClean="0"/>
          </a:p>
          <a:p>
            <a:endParaRPr lang="de-DE" dirty="0"/>
          </a:p>
        </p:txBody>
      </p:sp>
      <p:sp>
        <p:nvSpPr>
          <p:cNvPr id="4" name="Foliennummernplatzhalter 3"/>
          <p:cNvSpPr>
            <a:spLocks noGrp="1"/>
          </p:cNvSpPr>
          <p:nvPr>
            <p:ph type="sldNum" sz="quarter" idx="10"/>
          </p:nvPr>
        </p:nvSpPr>
        <p:spPr/>
        <p:txBody>
          <a:bodyPr/>
          <a:lstStyle/>
          <a:p>
            <a:fld id="{68E9ED0F-4F88-477D-8EFD-F9A91294DD89}" type="slidenum">
              <a:rPr lang="de-DE" altLang="de-DE" smtClean="0"/>
              <a:pPr/>
              <a:t>19</a:t>
            </a:fld>
            <a:endParaRPr lang="de-DE" altLang="de-DE"/>
          </a:p>
        </p:txBody>
      </p:sp>
    </p:spTree>
    <p:extLst>
      <p:ext uri="{BB962C8B-B14F-4D97-AF65-F5344CB8AC3E}">
        <p14:creationId xmlns:p14="http://schemas.microsoft.com/office/powerpoint/2010/main" val="781358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257175" indent="-257175">
              <a:buFont typeface="Arial" panose="020B0604020202020204" pitchFamily="34" charset="0"/>
              <a:buChar char="•"/>
            </a:pPr>
            <a:r>
              <a:rPr lang="de-DE" dirty="0" smtClean="0"/>
              <a:t>Große und kleine Flächen:</a:t>
            </a:r>
            <a:r>
              <a:rPr lang="de-DE" baseline="0" dirty="0" smtClean="0"/>
              <a:t> Am besten eine Mischung in die Bewerbung aufnehmen</a:t>
            </a:r>
            <a:endParaRPr lang="de-DE" dirty="0" smtClean="0"/>
          </a:p>
          <a:p>
            <a:pPr marL="257175" indent="-257175">
              <a:buFont typeface="Arial" panose="020B0604020202020204" pitchFamily="34" charset="0"/>
              <a:buChar char="•"/>
            </a:pPr>
            <a:r>
              <a:rPr lang="de-DE" dirty="0" smtClean="0"/>
              <a:t>Innerhalb der Ortsgrenzen</a:t>
            </a:r>
          </a:p>
          <a:p>
            <a:pPr marL="257175" indent="-257175">
              <a:buFont typeface="Arial" panose="020B0604020202020204" pitchFamily="34" charset="0"/>
              <a:buChar char="•"/>
            </a:pPr>
            <a:r>
              <a:rPr lang="de-DE" dirty="0" smtClean="0"/>
              <a:t>Gemeindeeigene Flächen:</a:t>
            </a:r>
            <a:r>
              <a:rPr lang="de-DE" baseline="0" dirty="0" smtClean="0"/>
              <a:t> dürfen nicht in Privatbesitz sein oder z.B. der Kirche gehören</a:t>
            </a:r>
            <a:endParaRPr lang="de-DE" dirty="0" smtClean="0"/>
          </a:p>
          <a:p>
            <a:pPr marL="257175" indent="-257175">
              <a:buFont typeface="Arial" panose="020B0604020202020204" pitchFamily="34" charset="0"/>
              <a:buChar char="•"/>
            </a:pPr>
            <a:r>
              <a:rPr lang="de-DE" dirty="0" smtClean="0"/>
              <a:t>Prominente Flächen: Projekt</a:t>
            </a:r>
            <a:r>
              <a:rPr lang="de-DE" baseline="0" dirty="0" smtClean="0"/>
              <a:t> hat explizit auch „Bildungscharakter“, deswegen sollen die Flächen gesehen werden. Das kann bedeuten, dass Flächen zum Beispiel an viel begangenen Fußwegen liegen, am Rathaus oder am Ortseingang, wo die Flächen aus dem Auto heraus gesehen werden (ABER: nächsten Punkt beachten). </a:t>
            </a:r>
            <a:endParaRPr lang="de-DE" dirty="0" smtClean="0"/>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Straßenbegleitflächen, sofern Höchstgeschwindigkeit nicht mehr als 30 bis 50km/h: Sonst werden</a:t>
            </a:r>
            <a:r>
              <a:rPr lang="de-DE" baseline="0" dirty="0" smtClean="0"/>
              <a:t> die Insekten, die Nahrung suchen direkt von den Autos </a:t>
            </a:r>
            <a:endParaRPr lang="de-DE" dirty="0" smtClean="0"/>
          </a:p>
          <a:p>
            <a:pPr marL="257175" indent="-257175">
              <a:buFont typeface="Arial" panose="020B0604020202020204" pitchFamily="34" charset="0"/>
              <a:buChar char="•"/>
            </a:pPr>
            <a:r>
              <a:rPr lang="de-DE" dirty="0" smtClean="0"/>
              <a:t>Wenig bis kein Baumbesatz,</a:t>
            </a:r>
            <a:r>
              <a:rPr lang="de-DE" baseline="0" dirty="0" smtClean="0"/>
              <a:t> da die Bodenvorbereitung wegen des Wurzelwerks schwierig bis unmöglich ist. Bei den meisten „Natur nah dran“-Flächen wird der Boden ganz ausgetauscht (Methode „Neuanlage“) oder gefräst („</a:t>
            </a:r>
            <a:r>
              <a:rPr lang="de-DE" baseline="0" dirty="0" err="1" smtClean="0"/>
              <a:t>Burri</a:t>
            </a:r>
            <a:r>
              <a:rPr lang="de-DE" baseline="0" dirty="0" smtClean="0"/>
              <a:t> Methode“).</a:t>
            </a:r>
          </a:p>
          <a:p>
            <a:pPr marL="257175" indent="-257175">
              <a:buFont typeface="Arial" panose="020B0604020202020204" pitchFamily="34" charset="0"/>
              <a:buChar char="•"/>
            </a:pPr>
            <a:endParaRPr lang="de-DE" baseline="0" dirty="0" smtClean="0"/>
          </a:p>
          <a:p>
            <a:pPr marL="0" indent="0">
              <a:buFont typeface="Arial" panose="020B0604020202020204" pitchFamily="34" charset="0"/>
              <a:buNone/>
            </a:pPr>
            <a:endParaRPr lang="de-DE" baseline="0" dirty="0" smtClean="0"/>
          </a:p>
          <a:p>
            <a:pPr marL="0" indent="0">
              <a:buFont typeface="Arial" panose="020B0604020202020204" pitchFamily="34" charset="0"/>
              <a:buNone/>
            </a:pPr>
            <a:r>
              <a:rPr lang="de-DE" baseline="0" dirty="0" smtClean="0"/>
              <a:t>Bilder: </a:t>
            </a:r>
          </a:p>
          <a:p>
            <a:pPr marL="0" indent="0">
              <a:buFont typeface="Arial" panose="020B0604020202020204" pitchFamily="34" charset="0"/>
              <a:buNone/>
            </a:pPr>
            <a:r>
              <a:rPr lang="de-DE" baseline="0" dirty="0" smtClean="0"/>
              <a:t>Oben: Große Fläche in Hechingen mit sog. „Akzeptanzstreifen“ (2022). Der gemähte Streifen am Rand dient dazu, dass die Leute sehen, dass die Fläche gepflegt wird, auch wenn die Wildpflanzen etwas wilder aussehen. </a:t>
            </a:r>
          </a:p>
          <a:p>
            <a:pPr marL="0" indent="0">
              <a:buFont typeface="Arial" panose="020B0604020202020204" pitchFamily="34" charset="0"/>
              <a:buNone/>
            </a:pPr>
            <a:r>
              <a:rPr lang="de-DE" baseline="0" dirty="0" smtClean="0"/>
              <a:t>Unten: Rathaus Ludwigsburg (Bild vom Anlageworkshop 2017) (Zeitraffer-Video zu dieser Fläche: https://www.youtube.com/watch?v=91IFKfLQJUI) </a:t>
            </a:r>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20</a:t>
            </a:fld>
            <a:endParaRPr lang="de-DE"/>
          </a:p>
        </p:txBody>
      </p:sp>
    </p:spTree>
    <p:extLst>
      <p:ext uri="{BB962C8B-B14F-4D97-AF65-F5344CB8AC3E}">
        <p14:creationId xmlns:p14="http://schemas.microsoft.com/office/powerpoint/2010/main" val="3978767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mn-lt"/>
                <a:ea typeface="+mn-ea"/>
                <a:cs typeface="+mn-cs"/>
              </a:rPr>
              <a:t>Jeder Standort ist anders. Deshalb ist auch die Umgestaltung immer individuell. Einige Beispiele für Maßnahmen, die im Rahmen des Projekts förderfähig sind. In die  Bewerbung müssen noch keine konkreten Details rein, aber Ideen, was auf den jeweiligen Flächen entstehen soll. Gerne auch mit Beschreibung der Voraussetzungen, z.B. sandiger Boden, sonniger/halbschattiger Standort.</a:t>
            </a:r>
          </a:p>
          <a:p>
            <a:endParaRPr lang="de-DE" sz="1200" b="0" i="0" u="none" strike="noStrike" kern="1200" baseline="0" dirty="0" smtClean="0">
              <a:solidFill>
                <a:schemeClr val="tx1"/>
              </a:solidFill>
              <a:latin typeface="+mn-lt"/>
              <a:ea typeface="+mn-ea"/>
              <a:cs typeface="+mn-cs"/>
            </a:endParaRPr>
          </a:p>
          <a:p>
            <a:endParaRPr lang="de-DE" sz="1200" b="0" i="0" u="none" strike="noStrike" kern="1200" baseline="0" dirty="0" smtClean="0">
              <a:solidFill>
                <a:schemeClr val="tx1"/>
              </a:solidFill>
              <a:latin typeface="+mn-lt"/>
              <a:ea typeface="+mn-ea"/>
              <a:cs typeface="+mn-cs"/>
            </a:endParaRPr>
          </a:p>
          <a:p>
            <a:pPr eaLnBrk="1" hangingPunct="1"/>
            <a:r>
              <a:rPr lang="de-DE" altLang="de-DE" sz="1200" kern="1200" dirty="0" smtClean="0">
                <a:solidFill>
                  <a:schemeClr val="tx2"/>
                </a:solidFill>
                <a:latin typeface="+mn-lt"/>
                <a:ea typeface="+mn-ea"/>
                <a:cs typeface="Arial" pitchFamily="34" charset="0"/>
              </a:rPr>
              <a:t>→</a:t>
            </a:r>
            <a:r>
              <a:rPr lang="de-DE" altLang="de-DE" sz="1200" kern="1200" baseline="0" dirty="0" smtClean="0">
                <a:solidFill>
                  <a:schemeClr val="tx1"/>
                </a:solidFill>
                <a:latin typeface="+mn-lt"/>
                <a:ea typeface="+mn-ea"/>
                <a:cs typeface="Arial" pitchFamily="34" charset="0"/>
              </a:rPr>
              <a:t> </a:t>
            </a:r>
            <a:r>
              <a:rPr lang="de-DE" altLang="de-DE" sz="1200" kern="1200" dirty="0" smtClean="0">
                <a:solidFill>
                  <a:schemeClr val="tx1"/>
                </a:solidFill>
                <a:latin typeface="+mn-lt"/>
                <a:ea typeface="+mn-ea"/>
                <a:cs typeface="Arial" pitchFamily="34" charset="0"/>
              </a:rPr>
              <a:t>Gefördert werden können nur (Dienst)Leistungen bzw. Material wie Substrat, Pflanzen, Saatgut etc., wenn hierfür Rechnungen vorgelegt werden.</a:t>
            </a:r>
          </a:p>
          <a:p>
            <a:pPr eaLnBrk="1" hangingPunct="1"/>
            <a:r>
              <a:rPr lang="de-DE" altLang="de-DE" sz="1200" kern="1200" dirty="0" smtClean="0">
                <a:solidFill>
                  <a:schemeClr val="tx2"/>
                </a:solidFill>
                <a:latin typeface="+mn-lt"/>
                <a:ea typeface="+mn-ea"/>
                <a:cs typeface="Arial" pitchFamily="34" charset="0"/>
              </a:rPr>
              <a:t>→</a:t>
            </a:r>
            <a:r>
              <a:rPr lang="de-DE" altLang="de-DE" sz="1200" kern="1200" baseline="0" dirty="0" smtClean="0">
                <a:solidFill>
                  <a:schemeClr val="tx1"/>
                </a:solidFill>
                <a:latin typeface="+mn-lt"/>
                <a:ea typeface="+mn-ea"/>
                <a:cs typeface="Arial" pitchFamily="34" charset="0"/>
              </a:rPr>
              <a:t> </a:t>
            </a:r>
            <a:r>
              <a:rPr lang="de-DE" altLang="de-DE" sz="1200" kern="1200" dirty="0" smtClean="0">
                <a:solidFill>
                  <a:schemeClr val="tx1"/>
                </a:solidFill>
                <a:latin typeface="+mn-lt"/>
                <a:ea typeface="+mn-ea"/>
                <a:cs typeface="Arial" pitchFamily="34" charset="0"/>
              </a:rPr>
              <a:t>Die Leistungen von gemeindeeigenem Personal können nicht gefördert werden</a:t>
            </a:r>
            <a:endParaRPr lang="de-DE" dirty="0"/>
          </a:p>
        </p:txBody>
      </p:sp>
      <p:sp>
        <p:nvSpPr>
          <p:cNvPr id="4" name="Foliennummernplatzhalter 3"/>
          <p:cNvSpPr>
            <a:spLocks noGrp="1"/>
          </p:cNvSpPr>
          <p:nvPr>
            <p:ph type="sldNum" sz="quarter" idx="10"/>
          </p:nvPr>
        </p:nvSpPr>
        <p:spPr/>
        <p:txBody>
          <a:bodyPr/>
          <a:lstStyle/>
          <a:p>
            <a:fld id="{68E9ED0F-4F88-477D-8EFD-F9A91294DD89}" type="slidenum">
              <a:rPr lang="de-DE" altLang="de-DE" smtClean="0"/>
              <a:pPr/>
              <a:t>21</a:t>
            </a:fld>
            <a:endParaRPr lang="de-DE" altLang="de-DE"/>
          </a:p>
        </p:txBody>
      </p:sp>
    </p:spTree>
    <p:extLst>
      <p:ext uri="{BB962C8B-B14F-4D97-AF65-F5344CB8AC3E}">
        <p14:creationId xmlns:p14="http://schemas.microsoft.com/office/powerpoint/2010/main" val="2594495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p:txBody>
      </p:sp>
      <p:sp>
        <p:nvSpPr>
          <p:cNvPr id="4" name="Foliennummernplatzhalter 3"/>
          <p:cNvSpPr>
            <a:spLocks noGrp="1"/>
          </p:cNvSpPr>
          <p:nvPr>
            <p:ph type="sldNum" sz="quarter" idx="10"/>
          </p:nvPr>
        </p:nvSpPr>
        <p:spPr/>
        <p:txBody>
          <a:bodyPr/>
          <a:lstStyle/>
          <a:p>
            <a:fld id="{E7F37B36-256F-44A3-8EB0-0E1FC5470CC3}" type="slidenum">
              <a:rPr lang="de-DE" smtClean="0"/>
              <a:pPr/>
              <a:t>22</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TextEdit="1"/>
          </p:cNvSpPr>
          <p:nvPr>
            <p:ph type="sldImg"/>
          </p:nvPr>
        </p:nvSpPr>
        <p:spPr bwMode="auto">
          <a:xfrm>
            <a:off x="114300" y="746125"/>
            <a:ext cx="6629400" cy="3729038"/>
          </a:xfrm>
          <a:noFill/>
          <a:ln>
            <a:solidFill>
              <a:srgbClr val="000000"/>
            </a:solidFill>
            <a:miter lim="800000"/>
            <a:headEnd/>
            <a:tailEnd/>
          </a:ln>
        </p:spPr>
      </p:sp>
      <p:sp>
        <p:nvSpPr>
          <p:cNvPr id="6656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altLang="de-DE" dirty="0" smtClean="0"/>
              <a:t>Umfang</a:t>
            </a:r>
            <a:r>
              <a:rPr lang="de-DE" altLang="de-DE" baseline="0" dirty="0" smtClean="0"/>
              <a:t> der Förderung:</a:t>
            </a:r>
          </a:p>
          <a:p>
            <a:pPr marL="171450" indent="-171450" eaLnBrk="1" hangingPunct="1">
              <a:spcBef>
                <a:spcPct val="0"/>
              </a:spcBef>
              <a:buFontTx/>
              <a:buChar char="-"/>
            </a:pPr>
            <a:r>
              <a:rPr lang="de-DE" altLang="de-DE" baseline="0" dirty="0" smtClean="0"/>
              <a:t>Die Kommunen müssen genauso viel Geld selbst einbringen, wie sie aus Fördermitteln erhalten. Maximal sind das 15.000 Euro Fördermittel, </a:t>
            </a:r>
            <a:r>
              <a:rPr lang="de-DE" altLang="de-DE" baseline="0" dirty="0" err="1" smtClean="0"/>
              <a:t>enstpricht</a:t>
            </a:r>
            <a:r>
              <a:rPr lang="de-DE" altLang="de-DE" baseline="0" dirty="0" smtClean="0"/>
              <a:t> also einem Gesamt-Projektvolumen (sog. „zuwendungsfähige Ausgaben“) von 30.000 Euro</a:t>
            </a:r>
          </a:p>
          <a:p>
            <a:pPr marL="171450" indent="-171450" eaLnBrk="1" hangingPunct="1">
              <a:spcBef>
                <a:spcPct val="0"/>
              </a:spcBef>
              <a:buFontTx/>
              <a:buChar char="-"/>
            </a:pPr>
            <a:r>
              <a:rPr lang="de-DE" altLang="de-DE" baseline="0" dirty="0" smtClean="0"/>
              <a:t>Schulungen für die Mitarbeitenden (genaueres auf den kommenden Folien): richten sich an Mitarbeitende des Bauhofs oder der Stadtgärtnerei und sind verpflichtende Elemente im Projekt. 1 Tag Auftaktveranstaltung, 1 Tag Schulung zum Anlegen der Flächen, 2 Tage Flächenpflege (Pflege sind jeweils nur halbe Tage, mit Anfahrt kann es sich aber auf vollen Arbeitstag erstrecken)</a:t>
            </a:r>
          </a:p>
          <a:p>
            <a:pPr marL="171450" indent="-171450" eaLnBrk="1" hangingPunct="1">
              <a:spcBef>
                <a:spcPct val="0"/>
              </a:spcBef>
              <a:buFontTx/>
              <a:buChar char="-"/>
            </a:pPr>
            <a:r>
              <a:rPr lang="de-DE" altLang="de-DE" baseline="0" dirty="0" smtClean="0"/>
              <a:t>Fachliche Unterstützung: unter anderem individuelle Besichtigung vor Ort mit Beratung, was man auf welchen Flächen machen kann, professionelle Planung der Flächen kann über die Fördermittel abgerechnet werden</a:t>
            </a:r>
            <a:endParaRPr lang="de-DE" altLang="de-DE" dirty="0" smtClean="0"/>
          </a:p>
        </p:txBody>
      </p:sp>
      <p:sp>
        <p:nvSpPr>
          <p:cNvPr id="66564" name="Foliennummernplatzhalter 3"/>
          <p:cNvSpPr>
            <a:spLocks noGrp="1"/>
          </p:cNvSpPr>
          <p:nvPr>
            <p:ph type="sldNum" sz="quarter" idx="5"/>
          </p:nvPr>
        </p:nvSpPr>
        <p:spPr bwMode="auto">
          <a:noFill/>
          <a:ln>
            <a:miter lim="800000"/>
            <a:headEnd/>
            <a:tailEnd/>
          </a:ln>
        </p:spPr>
        <p:txBody>
          <a:bodyPr/>
          <a:lstStyle/>
          <a:p>
            <a:fld id="{A6E0420C-9650-4859-98D3-70087F2FEA00}" type="slidenum">
              <a:rPr lang="de-DE" altLang="de-DE"/>
              <a:pPr/>
              <a:t>2</a:t>
            </a:fld>
            <a:endParaRPr lang="de-DE" altLang="de-DE"/>
          </a:p>
        </p:txBody>
      </p:sp>
    </p:spTree>
    <p:extLst>
      <p:ext uri="{BB962C8B-B14F-4D97-AF65-F5344CB8AC3E}">
        <p14:creationId xmlns:p14="http://schemas.microsoft.com/office/powerpoint/2010/main" val="31632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lstStyle/>
          <a:p>
            <a:r>
              <a:rPr lang="de-DE" dirty="0" smtClean="0"/>
              <a:t>Ein kurzes Video gibt einen schnellen Überblick, was "Natur nah dran" ist und warum das Projekt gestartet wurde.</a:t>
            </a:r>
          </a:p>
          <a:p>
            <a:endParaRPr lang="de-DE" dirty="0" smtClean="0"/>
          </a:p>
          <a:p>
            <a:r>
              <a:rPr lang="de-DE" dirty="0" smtClean="0"/>
              <a:t>[</a:t>
            </a:r>
            <a:r>
              <a:rPr lang="de-DE" sz="1200" kern="1200" dirty="0" smtClean="0">
                <a:solidFill>
                  <a:schemeClr val="tx1"/>
                </a:solidFill>
                <a:effectLst/>
                <a:latin typeface="+mn-lt"/>
                <a:ea typeface="+mn-ea"/>
                <a:cs typeface="+mn-cs"/>
              </a:rPr>
              <a:t>Das Videos ist in die Präsentation über </a:t>
            </a:r>
            <a:r>
              <a:rPr lang="de-DE" sz="1200" kern="1200" dirty="0" err="1" smtClean="0">
                <a:solidFill>
                  <a:schemeClr val="tx1"/>
                </a:solidFill>
                <a:effectLst/>
                <a:latin typeface="+mn-lt"/>
                <a:ea typeface="+mn-ea"/>
                <a:cs typeface="+mn-cs"/>
              </a:rPr>
              <a:t>Youtube</a:t>
            </a:r>
            <a:r>
              <a:rPr lang="de-DE" sz="1200" kern="1200" dirty="0" smtClean="0">
                <a:solidFill>
                  <a:schemeClr val="tx1"/>
                </a:solidFill>
                <a:effectLst/>
                <a:latin typeface="+mn-lt"/>
                <a:ea typeface="+mn-ea"/>
                <a:cs typeface="+mn-cs"/>
              </a:rPr>
              <a:t> eingefügt – dazu benötigen Sie während der Präsentation einen Internetzugang. Alternativ können Sie das</a:t>
            </a:r>
            <a:r>
              <a:rPr lang="de-DE" sz="1200" kern="1200" baseline="0" dirty="0" smtClean="0">
                <a:solidFill>
                  <a:schemeClr val="tx1"/>
                </a:solidFill>
                <a:effectLst/>
                <a:latin typeface="+mn-lt"/>
                <a:ea typeface="+mn-ea"/>
                <a:cs typeface="+mn-cs"/>
              </a:rPr>
              <a:t> Video unter www.naturnahdran.de/download herunterladen und dann in Ihre Präsentation einbauen</a:t>
            </a:r>
            <a:r>
              <a:rPr lang="de-DE" sz="1200" kern="1200" dirty="0" smtClean="0">
                <a:solidFill>
                  <a:schemeClr val="tx1"/>
                </a:solidFill>
                <a:effectLst/>
                <a:latin typeface="+mn-lt"/>
                <a:ea typeface="+mn-ea"/>
                <a:cs typeface="+mn-cs"/>
              </a:rPr>
              <a:t>.</a:t>
            </a:r>
            <a:r>
              <a:rPr lang="de-DE" dirty="0" smtClean="0"/>
              <a:t>]</a:t>
            </a:r>
          </a:p>
        </p:txBody>
      </p:sp>
      <p:sp>
        <p:nvSpPr>
          <p:cNvPr id="4" name="Foliennummernplatzhalter 3"/>
          <p:cNvSpPr>
            <a:spLocks noGrp="1"/>
          </p:cNvSpPr>
          <p:nvPr>
            <p:ph type="sldNum" sz="quarter" idx="10"/>
          </p:nvPr>
        </p:nvSpPr>
        <p:spPr/>
        <p:txBody>
          <a:bodyPr/>
          <a:lstStyle/>
          <a:p>
            <a:fld id="{68E9ED0F-4F88-477D-8EFD-F9A91294DD89}" type="slidenum">
              <a:rPr lang="de-DE" altLang="de-DE" smtClean="0"/>
              <a:pPr/>
              <a:t>3</a:t>
            </a:fld>
            <a:endParaRPr lang="de-DE" altLang="de-DE"/>
          </a:p>
        </p:txBody>
      </p:sp>
    </p:spTree>
    <p:extLst>
      <p:ext uri="{BB962C8B-B14F-4D97-AF65-F5344CB8AC3E}">
        <p14:creationId xmlns:p14="http://schemas.microsoft.com/office/powerpoint/2010/main" val="1100627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lstStyle/>
          <a:p>
            <a:r>
              <a:rPr lang="de-DE" dirty="0" smtClean="0"/>
              <a:t>Diese Kommunen wurden in den Jahren 2016 bis </a:t>
            </a:r>
            <a:r>
              <a:rPr lang="de-DE" dirty="0" smtClean="0"/>
              <a:t>2024 </a:t>
            </a:r>
            <a:r>
              <a:rPr lang="de-DE" dirty="0" smtClean="0"/>
              <a:t>im</a:t>
            </a:r>
            <a:r>
              <a:rPr lang="de-DE" baseline="0" dirty="0" smtClean="0"/>
              <a:t> Rahmen von</a:t>
            </a:r>
            <a:r>
              <a:rPr lang="de-DE" dirty="0" smtClean="0"/>
              <a:t> „Natur</a:t>
            </a:r>
            <a:r>
              <a:rPr lang="de-DE" baseline="0" dirty="0" smtClean="0"/>
              <a:t> nah dran“ gefördert</a:t>
            </a:r>
          </a:p>
          <a:p>
            <a:r>
              <a:rPr lang="de-DE" baseline="0" dirty="0" smtClean="0"/>
              <a:t>insgesamt </a:t>
            </a:r>
            <a:r>
              <a:rPr lang="de-DE" baseline="0" dirty="0" smtClean="0"/>
              <a:t>106 </a:t>
            </a:r>
            <a:r>
              <a:rPr lang="de-DE" baseline="0" dirty="0" smtClean="0"/>
              <a:t>Kommunen und über </a:t>
            </a:r>
            <a:r>
              <a:rPr lang="de-DE" baseline="0" dirty="0" smtClean="0"/>
              <a:t>250.000 </a:t>
            </a:r>
            <a:r>
              <a:rPr lang="de-DE" baseline="0" dirty="0" smtClean="0"/>
              <a:t>qm</a:t>
            </a:r>
          </a:p>
          <a:p>
            <a:endParaRPr lang="de-DE" baseline="0" dirty="0" smtClean="0"/>
          </a:p>
          <a:p>
            <a:r>
              <a:rPr lang="de-DE" baseline="0" dirty="0" smtClean="0"/>
              <a:t>(Die auf der Folie abgebildete Karte ist nicht interaktiv. Auf der Website können die Punkte aber angeklickt werden.)</a:t>
            </a:r>
          </a:p>
        </p:txBody>
      </p:sp>
      <p:sp>
        <p:nvSpPr>
          <p:cNvPr id="4" name="Foliennummernplatzhalter 3"/>
          <p:cNvSpPr>
            <a:spLocks noGrp="1"/>
          </p:cNvSpPr>
          <p:nvPr>
            <p:ph type="sldNum" sz="quarter" idx="10"/>
          </p:nvPr>
        </p:nvSpPr>
        <p:spPr/>
        <p:txBody>
          <a:bodyPr/>
          <a:lstStyle/>
          <a:p>
            <a:fld id="{68E9ED0F-4F88-477D-8EFD-F9A91294DD89}" type="slidenum">
              <a:rPr lang="de-DE" altLang="de-DE" smtClean="0"/>
              <a:pPr/>
              <a:t>4</a:t>
            </a:fld>
            <a:endParaRPr lang="de-DE" altLang="de-DE"/>
          </a:p>
        </p:txBody>
      </p:sp>
    </p:spTree>
    <p:extLst>
      <p:ext uri="{BB962C8B-B14F-4D97-AF65-F5344CB8AC3E}">
        <p14:creationId xmlns:p14="http://schemas.microsoft.com/office/powerpoint/2010/main" val="2441919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dirty="0" smtClean="0">
                <a:solidFill>
                  <a:schemeClr val="tx2"/>
                </a:solidFill>
                <a:latin typeface="Source Sans Pro" pitchFamily="34" charset="0"/>
              </a:rPr>
              <a:t>Einjährige Mischungen mit exotischen Pflanzen sind meist kurzlebig</a:t>
            </a:r>
            <a:r>
              <a:rPr lang="de-DE" altLang="de-DE" baseline="0" dirty="0" smtClean="0">
                <a:solidFill>
                  <a:schemeClr val="tx2"/>
                </a:solidFill>
                <a:latin typeface="Source Sans Pro" pitchFamily="34" charset="0"/>
              </a:rPr>
              <a:t> und müssen jährlich neu eingebracht werden. Das ist aufwändig und teuer.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altLang="de-DE" baseline="0" dirty="0" smtClean="0">
              <a:solidFill>
                <a:schemeClr val="tx2"/>
              </a:solidFill>
              <a:latin typeface="Source Sans Pro"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solidFill>
                  <a:schemeClr val="tx2"/>
                </a:solidFill>
                <a:latin typeface="Source Sans Pro" pitchFamily="34" charset="0"/>
              </a:rPr>
              <a:t>Außerdem finden auf gebietsheimische Blüten spezialisierte Insekten hier keine Nahrung und es entsteht kein langfristiger Lebensraum.</a:t>
            </a:r>
            <a:endParaRPr lang="de-DE" altLang="de-DE" dirty="0" smtClean="0">
              <a:solidFill>
                <a:schemeClr val="tx2"/>
              </a:solidFill>
              <a:latin typeface="Source Sans Pro" pitchFamily="34" charset="0"/>
            </a:endParaRPr>
          </a:p>
        </p:txBody>
      </p:sp>
      <p:sp>
        <p:nvSpPr>
          <p:cNvPr id="4" name="Foliennummernplatzhalter 3"/>
          <p:cNvSpPr>
            <a:spLocks noGrp="1"/>
          </p:cNvSpPr>
          <p:nvPr>
            <p:ph type="sldNum" sz="quarter" idx="10"/>
          </p:nvPr>
        </p:nvSpPr>
        <p:spPr/>
        <p:txBody>
          <a:bodyPr/>
          <a:lstStyle/>
          <a:p>
            <a:fld id="{E7F37B36-256F-44A3-8EB0-0E1FC5470CC3}" type="slidenum">
              <a:rPr lang="de-DE" smtClean="0"/>
              <a:pPr/>
              <a:t>6</a:t>
            </a:fld>
            <a:endParaRPr lang="de-DE"/>
          </a:p>
        </p:txBody>
      </p:sp>
    </p:spTree>
    <p:extLst>
      <p:ext uri="{BB962C8B-B14F-4D97-AF65-F5344CB8AC3E}">
        <p14:creationId xmlns:p14="http://schemas.microsoft.com/office/powerpoint/2010/main" val="3853699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dirty="0" smtClean="0">
                <a:solidFill>
                  <a:schemeClr val="tx2"/>
                </a:solidFill>
                <a:latin typeface="Source Sans Pro" pitchFamily="34" charset="0"/>
              </a:rPr>
              <a:t>Langfristige Lebensräume mit möglichst gebietsheimischen und standortgerechten Wildpflanzen dagegen bieten Wildbienen, Hummeln und</a:t>
            </a:r>
            <a:r>
              <a:rPr lang="de-DE" altLang="de-DE" baseline="0" dirty="0" smtClean="0">
                <a:solidFill>
                  <a:schemeClr val="tx2"/>
                </a:solidFill>
                <a:latin typeface="Source Sans Pro" pitchFamily="34" charset="0"/>
              </a:rPr>
              <a:t> Schmetterlingen Nahrung, Unterschlupf und Platz für ihre Kinderstuben. So entstehen über die Jahre wertvolle Biotope.</a:t>
            </a:r>
            <a:endParaRPr lang="de-DE" altLang="de-DE" dirty="0" smtClean="0">
              <a:solidFill>
                <a:schemeClr val="tx2"/>
              </a:solidFill>
              <a:latin typeface="Source Sans Pro" pitchFamily="34" charset="0"/>
            </a:endParaRPr>
          </a:p>
          <a:p>
            <a:endParaRPr lang="de-DE" dirty="0" smtClean="0"/>
          </a:p>
          <a:p>
            <a:r>
              <a:rPr lang="de-DE" dirty="0" smtClean="0"/>
              <a:t>Bei</a:t>
            </a:r>
            <a:r>
              <a:rPr lang="de-DE" baseline="0" dirty="0" smtClean="0"/>
              <a:t> „Natur nah dran“ kommen teilweise auch Pflanzen aus angrenzenden Gebieten, wie dem Mittelmeerraum, zum Einsatz. Dies folgt aber immer der Prämisse, dass die Pflanzen einen Nutzen für die heimischen Insekten und Wildbienen bieten. Zuchtformen werden nicht eingesetzt, sondern nur Wildarten.</a:t>
            </a:r>
          </a:p>
          <a:p>
            <a:endParaRPr lang="de-DE" baseline="0" dirty="0" smtClean="0"/>
          </a:p>
          <a:p>
            <a:r>
              <a:rPr lang="de-DE" baseline="0" dirty="0" smtClean="0"/>
              <a:t>Bilder:</a:t>
            </a:r>
          </a:p>
          <a:p>
            <a:r>
              <a:rPr lang="de-DE" baseline="0" dirty="0" smtClean="0"/>
              <a:t>Rechts: Süßen (2019) </a:t>
            </a:r>
          </a:p>
          <a:p>
            <a:r>
              <a:rPr lang="de-DE" baseline="0" dirty="0" smtClean="0"/>
              <a:t>Links: Wildstaudensaum in Wiesloch (2021)</a:t>
            </a:r>
          </a:p>
          <a:p>
            <a:endParaRPr lang="de-DE" baseline="0" dirty="0" smtClean="0"/>
          </a:p>
        </p:txBody>
      </p:sp>
      <p:sp>
        <p:nvSpPr>
          <p:cNvPr id="4" name="Foliennummernplatzhalter 3"/>
          <p:cNvSpPr>
            <a:spLocks noGrp="1"/>
          </p:cNvSpPr>
          <p:nvPr>
            <p:ph type="sldNum" sz="quarter" idx="10"/>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3691884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smtClean="0"/>
              <a:t>Nicht nur „</a:t>
            </a:r>
            <a:r>
              <a:rPr lang="de-DE" sz="1200" dirty="0" err="1" smtClean="0"/>
              <a:t>Allerweltsarten</a:t>
            </a:r>
            <a:r>
              <a:rPr lang="de-DE" sz="1200" dirty="0" smtClean="0"/>
              <a:t>“, sondern auch Nahrungsspezialisten und in ihrem Bestand gefährdete Arten profitieren</a:t>
            </a:r>
            <a:r>
              <a:rPr lang="de-DE" sz="1200" baseline="0" dirty="0" smtClean="0"/>
              <a:t>. </a:t>
            </a:r>
            <a:r>
              <a:rPr lang="de-DE" sz="1200" dirty="0" smtClean="0"/>
              <a:t>Insektenreichtum lockt die entsprechenden Jäger auf die Grünflächen – entweder nur zum Beutemachen oder dauerhaft: Säugetiere, Reptilien</a:t>
            </a:r>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68E9ED0F-4F88-477D-8EFD-F9A91294DD89}" type="slidenum">
              <a:rPr lang="de-DE" altLang="de-DE" smtClean="0"/>
              <a:pPr/>
              <a:t>8</a:t>
            </a:fld>
            <a:endParaRPr lang="de-DE" altLang="de-DE"/>
          </a:p>
        </p:txBody>
      </p:sp>
    </p:spTree>
    <p:extLst>
      <p:ext uri="{BB962C8B-B14F-4D97-AF65-F5344CB8AC3E}">
        <p14:creationId xmlns:p14="http://schemas.microsoft.com/office/powerpoint/2010/main" val="294375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2706382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 y="746125"/>
            <a:ext cx="6629400" cy="3729038"/>
          </a:xfrm>
        </p:spPr>
      </p:sp>
      <p:sp>
        <p:nvSpPr>
          <p:cNvPr id="3" name="Notizenplatzhalter 2"/>
          <p:cNvSpPr>
            <a:spLocks noGrp="1"/>
          </p:cNvSpPr>
          <p:nvPr>
            <p:ph type="body" idx="1"/>
          </p:nvPr>
        </p:nvSpPr>
        <p:spPr/>
        <p:txBody>
          <a:bodyPr/>
          <a:lstStyle/>
          <a:p>
            <a:r>
              <a:rPr lang="de-DE" dirty="0" smtClean="0"/>
              <a:t>Bild links: Walzbachtal; rechts: </a:t>
            </a:r>
            <a:r>
              <a:rPr lang="de-DE" dirty="0" err="1" smtClean="0"/>
              <a:t>Wendlingen</a:t>
            </a:r>
            <a:r>
              <a:rPr lang="de-DE" dirty="0" smtClean="0"/>
              <a:t> 2019 </a:t>
            </a:r>
            <a:endParaRPr lang="de-DE" dirty="0"/>
          </a:p>
        </p:txBody>
      </p:sp>
      <p:sp>
        <p:nvSpPr>
          <p:cNvPr id="4" name="Foliennummernplatzhalter 3"/>
          <p:cNvSpPr>
            <a:spLocks noGrp="1"/>
          </p:cNvSpPr>
          <p:nvPr>
            <p:ph type="sldNum" sz="quarter" idx="10"/>
          </p:nvPr>
        </p:nvSpPr>
        <p:spPr/>
        <p:txBody>
          <a:bodyPr/>
          <a:lstStyle/>
          <a:p>
            <a:fld id="{68E9ED0F-4F88-477D-8EFD-F9A91294DD89}" type="slidenum">
              <a:rPr lang="de-DE" altLang="de-DE" smtClean="0"/>
              <a:pPr/>
              <a:t>11</a:t>
            </a:fld>
            <a:endParaRPr lang="de-DE" altLang="de-DE"/>
          </a:p>
        </p:txBody>
      </p:sp>
    </p:spTree>
    <p:extLst>
      <p:ext uri="{BB962C8B-B14F-4D97-AF65-F5344CB8AC3E}">
        <p14:creationId xmlns:p14="http://schemas.microsoft.com/office/powerpoint/2010/main" val="374893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smtClean="0"/>
              <a:t>Titelmasterformat durch Klicken bearbeiten</a:t>
            </a:r>
            <a:endParaRPr lang="en-US" dirty="0"/>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4" name="Date Placeholder 3"/>
          <p:cNvSpPr>
            <a:spLocks noGrp="1"/>
          </p:cNvSpPr>
          <p:nvPr>
            <p:ph type="dt" sz="half" idx="10"/>
          </p:nvPr>
        </p:nvSpPr>
        <p:spPr/>
        <p:txBody>
          <a:bodyPr/>
          <a:lstStyle/>
          <a:p>
            <a:fld id="{626A8053-1307-4016-8078-9A7A78AED8C3}" type="datetime1">
              <a:rPr lang="de-DE" smtClean="0"/>
              <a:t>25.03.2024</a:t>
            </a:fld>
            <a:endParaRPr lang="de-DE" dirty="0"/>
          </a:p>
        </p:txBody>
      </p:sp>
      <p:sp>
        <p:nvSpPr>
          <p:cNvPr id="5" name="Footer Placeholder 4"/>
          <p:cNvSpPr>
            <a:spLocks noGrp="1"/>
          </p:cNvSpPr>
          <p:nvPr>
            <p:ph type="ftr" sz="quarter" idx="11"/>
          </p:nvPr>
        </p:nvSpPr>
        <p:spPr/>
        <p:txBody>
          <a:bodyPr/>
          <a:lstStyle>
            <a:lvl1pPr algn="l">
              <a:defRPr/>
            </a:lvl1pPr>
          </a:lstStyle>
          <a:p>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smtClean="0"/>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smtClean="0"/>
              <a:t>Bild durch Klicken auf Symbol hinzufügen</a:t>
            </a:r>
            <a:endParaRPr lang="de-DE"/>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smtClean="0"/>
              <a:t>Bild durch Klicken auf Symbol hinzufügen</a:t>
            </a:r>
            <a:endParaRPr lang="de-DE"/>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smtClean="0"/>
              <a:t>Bild durch Klicken auf Symbol hinzufügen</a:t>
            </a:r>
            <a:endParaRPr lang="de-DE" dirty="0"/>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4" name="Date Placeholder 3"/>
          <p:cNvSpPr>
            <a:spLocks noGrp="1"/>
          </p:cNvSpPr>
          <p:nvPr>
            <p:ph type="dt" sz="half" idx="10"/>
          </p:nvPr>
        </p:nvSpPr>
        <p:spPr/>
        <p:txBody>
          <a:bodyPr/>
          <a:lstStyle/>
          <a:p>
            <a:fld id="{95647259-D09A-448D-A000-1A22F28A52D0}" type="datetime1">
              <a:rPr lang="de-DE" smtClean="0"/>
              <a:t>25.03.2024</a:t>
            </a:fld>
            <a:endParaRPr lang="de-DE" dirty="0"/>
          </a:p>
        </p:txBody>
      </p:sp>
      <p:sp>
        <p:nvSpPr>
          <p:cNvPr id="5" name="Footer Placeholder 4"/>
          <p:cNvSpPr>
            <a:spLocks noGrp="1"/>
          </p:cNvSpPr>
          <p:nvPr>
            <p:ph type="ftr" sz="quarter" idx="11"/>
          </p:nvPr>
        </p:nvSpPr>
        <p:spPr/>
        <p:txBody>
          <a:bodyPr/>
          <a:lstStyle>
            <a:lvl1pPr algn="l">
              <a:defRPr/>
            </a:lvl1pPr>
          </a:lstStyle>
          <a:p>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smtClean="0"/>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smtClean="0"/>
              <a:t>Bild durch Klicken auf Symbol hinzufügen</a:t>
            </a:r>
            <a:endParaRPr lang="de-DE" dirty="0"/>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smtClean="0"/>
              <a:t>Bild durch Klicken auf Symbol hinzufügen</a:t>
            </a:r>
            <a:endParaRPr lang="de-DE"/>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smtClean="0"/>
              <a:t>Bild durch Klicken auf Symbol hinzufügen</a:t>
            </a:r>
            <a:endParaRPr lang="de-DE" dirty="0"/>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84400F66-5F0E-4604-8DDD-2DD42C777838}" type="datetime1">
              <a:rPr lang="de-DE" smtClean="0"/>
              <a:t>25.03.2024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smtClean="0"/>
              <a:t>Bild durch Klicken auf Symbol hinzufügen</a:t>
            </a:r>
            <a:endParaRPr lang="de-DE" dirty="0"/>
          </a:p>
        </p:txBody>
      </p:sp>
      <p:sp>
        <p:nvSpPr>
          <p:cNvPr id="2" name="Datumsplatzhalter 1"/>
          <p:cNvSpPr>
            <a:spLocks noGrp="1"/>
          </p:cNvSpPr>
          <p:nvPr>
            <p:ph type="dt" sz="half" idx="14"/>
          </p:nvPr>
        </p:nvSpPr>
        <p:spPr/>
        <p:txBody>
          <a:bodyPr/>
          <a:lstStyle/>
          <a:p>
            <a:fld id="{4FEEC342-F538-4316-80AD-0E5C4CAF532F}" type="datetime1">
              <a:rPr lang="de-DE" smtClean="0"/>
              <a:t>25.03.2024</a:t>
            </a:fld>
            <a:endParaRPr lang="de-DE" dirty="0"/>
          </a:p>
        </p:txBody>
      </p:sp>
      <p:sp>
        <p:nvSpPr>
          <p:cNvPr id="6" name="Fußzeilenplatzhalter 5"/>
          <p:cNvSpPr>
            <a:spLocks noGrp="1"/>
          </p:cNvSpPr>
          <p:nvPr>
            <p:ph type="ftr" sz="quarter" idx="15"/>
          </p:nvPr>
        </p:nvSpPr>
        <p:spPr/>
        <p:txBody>
          <a:bodyPr/>
          <a:lstStyle/>
          <a:p>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36A53736-FF2B-4CE8-BFA2-71B5B2D52AE3}" type="datetime1">
              <a:rPr lang="de-DE" smtClean="0"/>
              <a:t>25.03.2024</a:t>
            </a:fld>
            <a:endParaRPr lang="de-DE" dirty="0"/>
          </a:p>
        </p:txBody>
      </p:sp>
      <p:sp>
        <p:nvSpPr>
          <p:cNvPr id="4" name="Footer Placeholder 3"/>
          <p:cNvSpPr>
            <a:spLocks noGrp="1"/>
          </p:cNvSpPr>
          <p:nvPr>
            <p:ph type="ftr" sz="quarter" idx="11"/>
          </p:nvPr>
        </p:nvSpPr>
        <p:spPr/>
        <p:txBody>
          <a:bodyPr/>
          <a:lstStyle>
            <a:lvl1pPr algn="l">
              <a:defRPr/>
            </a:lvl1pPr>
          </a:lstStyle>
          <a:p>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smtClean="0"/>
              <a:t>Formatvorlagen des Textmasters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599A2-96FD-4C98-9A67-325C64FACBFB}" type="datetime1">
              <a:rPr lang="de-DE" smtClean="0"/>
              <a:t>25.03.2024</a:t>
            </a:fld>
            <a:endParaRPr lang="de-DE"/>
          </a:p>
        </p:txBody>
      </p:sp>
      <p:sp>
        <p:nvSpPr>
          <p:cNvPr id="3" name="Footer Placeholder 2"/>
          <p:cNvSpPr>
            <a:spLocks noGrp="1"/>
          </p:cNvSpPr>
          <p:nvPr>
            <p:ph type="ftr" sz="quarter" idx="11"/>
          </p:nvPr>
        </p:nvSpPr>
        <p:spPr/>
        <p:txBody>
          <a:bodyPr/>
          <a:lstStyle>
            <a:lvl1pPr algn="l">
              <a:defRPr/>
            </a:lvl1pPr>
          </a:lstStyle>
          <a:p>
            <a:endParaRPr lang="de-DE"/>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fld id="{BBF14A42-F3D5-497D-A9C5-13514FCA010C}" type="datetime1">
              <a:rPr lang="de-DE" smtClean="0"/>
              <a:t>25.03.2024</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smtClean="0"/>
              <a:t>Formatvorlagen des Textmasters bearbeiten</a:t>
            </a:r>
          </a:p>
        </p:txBody>
      </p:sp>
      <p:sp>
        <p:nvSpPr>
          <p:cNvPr id="11" name="Title 1"/>
          <p:cNvSpPr>
            <a:spLocks noGrp="1"/>
          </p:cNvSpPr>
          <p:nvPr>
            <p:ph type="title"/>
          </p:nvPr>
        </p:nvSpPr>
        <p:spPr>
          <a:xfrm>
            <a:off x="972000" y="227145"/>
            <a:ext cx="5760000" cy="1476000"/>
          </a:xfrm>
        </p:spPr>
        <p:txBody>
          <a:bodyPr/>
          <a:lstStyle/>
          <a:p>
            <a:r>
              <a:rPr lang="de-DE" smtClean="0"/>
              <a:t>Titelmasterformat durch Klicken bearbeiten</a:t>
            </a:r>
            <a:endParaRPr lang="en-US" dirty="0"/>
          </a:p>
        </p:txBody>
      </p:sp>
    </p:spTree>
    <p:extLst>
      <p:ext uri="{BB962C8B-B14F-4D97-AF65-F5344CB8AC3E}">
        <p14:creationId xmlns:p14="http://schemas.microsoft.com/office/powerpoint/2010/main" val="25448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8254FDEF-2B2E-405C-8093-80D879BF6EC9}" type="datetime1">
              <a:rPr lang="de-DE" smtClean="0"/>
              <a:t>25.03.2024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14436280-A07A-4F16-B27D-BC1B209A4164}" type="datetime1">
              <a:rPr lang="de-DE" smtClean="0"/>
              <a:t>25.03.2024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50335AB8-3D19-421B-A2F4-05BA02CAB52D}" type="datetime1">
              <a:rPr lang="de-DE" smtClean="0"/>
              <a:t>25.03.2024</a:t>
            </a:fld>
            <a:endParaRPr lang="de-DE" dirty="0"/>
          </a:p>
        </p:txBody>
      </p:sp>
      <p:sp>
        <p:nvSpPr>
          <p:cNvPr id="4" name="Footer Placeholder 3"/>
          <p:cNvSpPr>
            <a:spLocks noGrp="1"/>
          </p:cNvSpPr>
          <p:nvPr>
            <p:ph type="ftr" sz="quarter" idx="11"/>
          </p:nvPr>
        </p:nvSpPr>
        <p:spPr/>
        <p:txBody>
          <a:bodyPr/>
          <a:lstStyle>
            <a:lvl1pPr algn="l">
              <a:defRPr/>
            </a:lvl1pPr>
          </a:lstStyle>
          <a:p>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smtClean="0"/>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smtClean="0"/>
              <a:t>Titelmasterformat durch Klicken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smtClean="0"/>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F256AB80-78BE-4DCB-9208-4EE7B0E88FEB}" type="datetime1">
              <a:rPr lang="de-DE" smtClean="0"/>
              <a:t>25.03.2024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smtClean="0"/>
              <a:t>Titelmasterformat durch Klicken bearbeiten</a:t>
            </a:r>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dirty="0"/>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CC2C4A2E-4C5D-4932-BE65-7F982FC34F4E}" type="datetime1">
              <a:rPr lang="de-DE" smtClean="0"/>
              <a:t>25.03.2024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smtClean="0"/>
              <a:t>Titelmasterformat durch Klicken bearbeiten</a:t>
            </a:r>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EE486-76FB-4305-A0AC-D57EBF281570}" type="datetime1">
              <a:rPr lang="de-DE" smtClean="0"/>
              <a:t>25.03.2024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D5DD091F-3B57-41AD-B548-AFE86D44B829}" type="datetime1">
              <a:rPr lang="de-DE" smtClean="0"/>
              <a:t>25.03.2024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idx="1"/>
          </p:nvPr>
        </p:nvSpPr>
        <p:spPr>
          <a:xfrm>
            <a:off x="457200" y="1080000"/>
            <a:ext cx="8229600" cy="3366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5C9C8D54-F9EA-4D3E-A9BB-6F6FEE959052}" type="datetime1">
              <a:rPr lang="de-DE" smtClean="0"/>
              <a:t>25.03.2024</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smtClean="0"/>
              <a:t>Formatvorlagen des Textmasters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4" name="Date Placeholder 3"/>
          <p:cNvSpPr>
            <a:spLocks noGrp="1"/>
          </p:cNvSpPr>
          <p:nvPr>
            <p:ph type="dt" sz="half" idx="10"/>
          </p:nvPr>
        </p:nvSpPr>
        <p:spPr/>
        <p:txBody>
          <a:bodyPr/>
          <a:lstStyle/>
          <a:p>
            <a:fld id="{5DD813E0-1B48-47BD-A556-714EF6827BD5}" type="datetime1">
              <a:rPr lang="de-DE" smtClean="0"/>
              <a:t>25.03.2024</a:t>
            </a:fld>
            <a:endParaRPr lang="de-DE"/>
          </a:p>
        </p:txBody>
      </p:sp>
      <p:sp>
        <p:nvSpPr>
          <p:cNvPr id="5" name="Footer Placeholder 4"/>
          <p:cNvSpPr>
            <a:spLocks noGrp="1"/>
          </p:cNvSpPr>
          <p:nvPr>
            <p:ph type="ftr" sz="quarter" idx="11"/>
          </p:nvPr>
        </p:nvSpPr>
        <p:spPr/>
        <p:txBody>
          <a:bodyPr/>
          <a:lstStyle>
            <a:lvl1pPr algn="l">
              <a:defRPr/>
            </a:lvl1pPr>
          </a:lstStyle>
          <a:p>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D0406940-2077-40AA-A9A4-C75937CE3D20}" type="datetime1">
              <a:rPr lang="de-DE" smtClean="0"/>
              <a:t>25.03.2024</a:t>
            </a:fld>
            <a:endParaRPr lang="de-DE"/>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
        <p:nvSpPr>
          <p:cNvPr id="8" name="Textplatzhalter 7"/>
          <p:cNvSpPr>
            <a:spLocks noGrp="1"/>
          </p:cNvSpPr>
          <p:nvPr>
            <p:ph type="body" sz="quarter" idx="13"/>
          </p:nvPr>
        </p:nvSpPr>
        <p:spPr>
          <a:xfrm>
            <a:off x="457200" y="4446000"/>
            <a:ext cx="4039200" cy="216000"/>
          </a:xfrm>
        </p:spPr>
        <p:txBody>
          <a:bodyPr/>
          <a:lstStyle>
            <a:lvl1pPr>
              <a:spcBef>
                <a:spcPts val="700"/>
              </a:spcBef>
              <a:defRPr sz="12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de-DE" smtClean="0"/>
              <a:t>Formatvorlagen des Textmasters bearbeiten</a:t>
            </a:r>
          </a:p>
        </p:txBody>
      </p:sp>
      <p:sp>
        <p:nvSpPr>
          <p:cNvPr id="10" name="Textplatzhalter 9"/>
          <p:cNvSpPr>
            <a:spLocks noGrp="1"/>
          </p:cNvSpPr>
          <p:nvPr>
            <p:ph type="body" sz="quarter" idx="14"/>
          </p:nvPr>
        </p:nvSpPr>
        <p:spPr>
          <a:xfrm>
            <a:off x="4647600" y="4446000"/>
            <a:ext cx="4039200" cy="216000"/>
          </a:xfrm>
        </p:spPr>
        <p:txBody>
          <a:bodyPr/>
          <a:lstStyle>
            <a:lvl1pPr>
              <a:spcBef>
                <a:spcPts val="700"/>
              </a:spcBef>
              <a:defRPr sz="1200"/>
            </a:lvl1pPr>
            <a:lvl2pPr>
              <a:defRPr sz="1400"/>
            </a:lvl2pPr>
            <a:lvl3pPr>
              <a:defRPr sz="1400"/>
            </a:lvl3pPr>
            <a:lvl4pPr>
              <a:defRPr sz="1400"/>
            </a:lvl4pPr>
            <a:lvl5pPr>
              <a:defRPr sz="1400"/>
            </a:lvl5pPr>
          </a:lstStyle>
          <a:p>
            <a:pPr lvl="0"/>
            <a:r>
              <a:rPr lang="de-DE" smtClean="0"/>
              <a:t>Formatvorlagen des Textmasters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67C37CA5-546B-4617-B1DC-A7634A96A0CE}" type="datetime1">
              <a:rPr lang="de-DE" smtClean="0"/>
              <a:t>25.03.2024</a:t>
            </a:fld>
            <a:endParaRPr lang="de-DE" dirty="0"/>
          </a:p>
        </p:txBody>
      </p:sp>
      <p:sp>
        <p:nvSpPr>
          <p:cNvPr id="6" name="Footer Placeholder 5"/>
          <p:cNvSpPr>
            <a:spLocks noGrp="1"/>
          </p:cNvSpPr>
          <p:nvPr>
            <p:ph type="ftr" sz="quarter" idx="11"/>
          </p:nvPr>
        </p:nvSpPr>
        <p:spPr/>
        <p:txBody>
          <a:bodyPr/>
          <a:lstStyle>
            <a:lvl1pPr algn="l">
              <a:defRPr/>
            </a:lvl1pPr>
          </a:lstStyle>
          <a:p>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A8CBA6F-4B39-457B-B52D-31AE752278E9}" type="datetime1">
              <a:rPr lang="de-DE" smtClean="0"/>
              <a:t>25.03.2024</a:t>
            </a:fld>
            <a:endParaRPr lang="de-DE" dirty="0"/>
          </a:p>
        </p:txBody>
      </p:sp>
      <p:sp>
        <p:nvSpPr>
          <p:cNvPr id="6" name="Footer Placeholder 5"/>
          <p:cNvSpPr>
            <a:spLocks noGrp="1"/>
          </p:cNvSpPr>
          <p:nvPr>
            <p:ph type="ftr" sz="quarter" idx="11"/>
          </p:nvPr>
        </p:nvSpPr>
        <p:spPr/>
        <p:txBody>
          <a:bodyPr/>
          <a:lstStyle>
            <a:lvl1pPr algn="l">
              <a:defRPr/>
            </a:lvl1pPr>
          </a:lstStyle>
          <a:p>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smtClean="0"/>
              <a:t>Bild durch Klicken auf Symbol hinzufügen</a:t>
            </a:r>
            <a:endParaRPr lang="de-DE" dirty="0"/>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Titel 9"/>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33518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4871B8A-215C-4C8D-AB90-64C1776A55A0}" type="datetime1">
              <a:rPr lang="de-DE" smtClean="0"/>
              <a:t>25.03.2024</a:t>
            </a:fld>
            <a:endParaRPr lang="de-DE" dirty="0"/>
          </a:p>
        </p:txBody>
      </p:sp>
      <p:sp>
        <p:nvSpPr>
          <p:cNvPr id="6" name="Footer Placeholder 5"/>
          <p:cNvSpPr>
            <a:spLocks noGrp="1"/>
          </p:cNvSpPr>
          <p:nvPr>
            <p:ph type="ftr" sz="quarter" idx="11"/>
          </p:nvPr>
        </p:nvSpPr>
        <p:spPr/>
        <p:txBody>
          <a:bodyPr/>
          <a:lstStyle>
            <a:lvl1pPr algn="l">
              <a:defRPr/>
            </a:lvl1pPr>
          </a:lstStyle>
          <a:p>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smtClean="0"/>
              <a:t>Bild durch Klicken auf Symbol hinzufügen</a:t>
            </a:r>
            <a:endParaRPr lang="de-DE" dirty="0"/>
          </a:p>
        </p:txBody>
      </p:sp>
      <p:sp>
        <p:nvSpPr>
          <p:cNvPr id="8" name="Bildplatzhalter 8"/>
          <p:cNvSpPr>
            <a:spLocks noGrp="1"/>
          </p:cNvSpPr>
          <p:nvPr>
            <p:ph type="pic" sz="quarter" idx="14"/>
          </p:nvPr>
        </p:nvSpPr>
        <p:spPr>
          <a:xfrm>
            <a:off x="5940000" y="1"/>
            <a:ext cx="3211286" cy="2286000"/>
          </a:xfrm>
        </p:spPr>
        <p:txBody>
          <a:bodyPr/>
          <a:lstStyle/>
          <a:p>
            <a:r>
              <a:rPr lang="de-DE" smtClean="0"/>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a:xfrm>
            <a:off x="457200" y="122400"/>
            <a:ext cx="5252400" cy="774000"/>
          </a:xfr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63476B9-69BE-44C2-B94A-8D6CF574AFDF}" type="datetime1">
              <a:rPr lang="de-DE" smtClean="0"/>
              <a:t>25.03.2024</a:t>
            </a:fld>
            <a:endParaRPr lang="de-DE" dirty="0"/>
          </a:p>
        </p:txBody>
      </p:sp>
      <p:sp>
        <p:nvSpPr>
          <p:cNvPr id="6" name="Footer Placeholder 5"/>
          <p:cNvSpPr>
            <a:spLocks noGrp="1"/>
          </p:cNvSpPr>
          <p:nvPr>
            <p:ph type="ftr" sz="quarter" idx="11"/>
          </p:nvPr>
        </p:nvSpPr>
        <p:spPr/>
        <p:txBody>
          <a:bodyPr/>
          <a:lstStyle>
            <a:lvl1pPr algn="l">
              <a:defRPr/>
            </a:lvl1pPr>
          </a:lstStyle>
          <a:p>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smtClean="0"/>
              <a:t>Bild durch Klicken auf Symbol hinzufügen</a:t>
            </a:r>
            <a:endParaRPr lang="de-DE" dirty="0"/>
          </a:p>
        </p:txBody>
      </p:sp>
      <p:sp>
        <p:nvSpPr>
          <p:cNvPr id="8" name="Bildplatzhalter 8"/>
          <p:cNvSpPr>
            <a:spLocks noGrp="1"/>
          </p:cNvSpPr>
          <p:nvPr>
            <p:ph type="pic" sz="quarter" idx="14"/>
          </p:nvPr>
        </p:nvSpPr>
        <p:spPr>
          <a:xfrm>
            <a:off x="5940000" y="1"/>
            <a:ext cx="3211286" cy="1479600"/>
          </a:xfrm>
        </p:spPr>
        <p:txBody>
          <a:bodyPr/>
          <a:lstStyle/>
          <a:p>
            <a:r>
              <a:rPr lang="de-DE" smtClean="0"/>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2" name="Bildplatzhalter 11"/>
          <p:cNvSpPr>
            <a:spLocks noGrp="1"/>
          </p:cNvSpPr>
          <p:nvPr>
            <p:ph type="pic" sz="quarter" idx="16"/>
          </p:nvPr>
        </p:nvSpPr>
        <p:spPr>
          <a:xfrm>
            <a:off x="5940001" y="3297600"/>
            <a:ext cx="3203575" cy="1479600"/>
          </a:xfrm>
        </p:spPr>
        <p:txBody>
          <a:bodyPr/>
          <a:lstStyle/>
          <a:p>
            <a:r>
              <a:rPr lang="de-DE" smtClean="0"/>
              <a:t>Bild durch Klicken auf Symbol hinzufügen</a:t>
            </a:r>
            <a:endParaRPr lang="de-DE" dirty="0"/>
          </a:p>
        </p:txBody>
      </p:sp>
      <p:sp>
        <p:nvSpPr>
          <p:cNvPr id="11" name="Titel 10"/>
          <p:cNvSpPr>
            <a:spLocks noGrp="1"/>
          </p:cNvSpPr>
          <p:nvPr>
            <p:ph type="title"/>
          </p:nvPr>
        </p:nvSpPr>
        <p:spPr>
          <a:xfrm>
            <a:off x="457200" y="122400"/>
            <a:ext cx="5252400" cy="774000"/>
          </a:xfrm>
        </p:spPr>
        <p:txBody>
          <a:bodyPr/>
          <a:lstStyle/>
          <a:p>
            <a:r>
              <a:rPr lang="de-DE" smtClean="0"/>
              <a:t>Titelmasterformat durch Klicken bearbeiten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smtClean="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Siebente Ebene</a:t>
            </a:r>
          </a:p>
          <a:p>
            <a:pPr lvl="7"/>
            <a:r>
              <a:rPr lang="de-DE" dirty="0" smtClean="0"/>
              <a:t>Achte Ebene</a:t>
            </a:r>
          </a:p>
          <a:p>
            <a:pPr lvl="8"/>
            <a:r>
              <a:rPr lang="de-DE" dirty="0" smtClean="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6A21B280-0C64-465F-B5FE-459EC39E47D6}" type="datetime1">
              <a:rPr lang="de-DE" smtClean="0"/>
              <a:t>25.03.2024</a:t>
            </a:fld>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82" r:id="rId5"/>
    <p:sldLayoutId id="2147483670" r:id="rId6"/>
    <p:sldLayoutId id="2147483671" r:id="rId7"/>
    <p:sldLayoutId id="2147483672" r:id="rId8"/>
    <p:sldLayoutId id="2147483683" r:id="rId9"/>
    <p:sldLayoutId id="2147483673" r:id="rId10"/>
    <p:sldLayoutId id="2147483674" r:id="rId11"/>
    <p:sldLayoutId id="2147483675" r:id="rId12"/>
    <p:sldLayoutId id="2147483676" r:id="rId13"/>
    <p:sldLayoutId id="2147483677" r:id="rId14"/>
    <p:sldLayoutId id="2147483678" r:id="rId15"/>
    <p:sldLayoutId id="2147483679" r:id="rId16"/>
    <p:sldLayoutId id="2147483685" r:id="rId17"/>
    <p:sldLayoutId id="2147483686" r:id="rId18"/>
    <p:sldLayoutId id="2147483687" r:id="rId19"/>
    <p:sldLayoutId id="2147483688" r:id="rId20"/>
    <p:sldLayoutId id="2147483689" r:id="rId21"/>
    <p:sldLayoutId id="2147483690" r:id="rId22"/>
    <p:sldLayoutId id="2147483691" r:id="rId23"/>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Katja.Woerner@NABU-BW.de"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uVTKZqnXi60" TargetMode="Externa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baden-wuerttemberg.nabu.de/natur-und-landschaft/aktionen-und-projekte/naturnahdran/kommunen/index.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t="25282" b="7419"/>
          <a:stretch/>
        </p:blipFill>
        <p:spPr>
          <a:xfrm>
            <a:off x="2233" y="-92546"/>
            <a:ext cx="9148253" cy="4104456"/>
          </a:xfrm>
          <a:prstGeom prst="rect">
            <a:avLst/>
          </a:prstGeom>
        </p:spPr>
      </p:pic>
      <p:sp>
        <p:nvSpPr>
          <p:cNvPr id="2" name="Titel 1"/>
          <p:cNvSpPr>
            <a:spLocks noGrp="1"/>
          </p:cNvSpPr>
          <p:nvPr>
            <p:ph type="ctrTitle"/>
          </p:nvPr>
        </p:nvSpPr>
        <p:spPr>
          <a:xfrm>
            <a:off x="293755" y="2787774"/>
            <a:ext cx="8077046" cy="878242"/>
          </a:xfrm>
        </p:spPr>
        <p:txBody>
          <a:bodyPr/>
          <a:lstStyle/>
          <a:p>
            <a:r>
              <a:rPr lang="de-DE" sz="3600" dirty="0">
                <a:solidFill>
                  <a:schemeClr val="bg1"/>
                </a:solidFill>
                <a:effectLst>
                  <a:outerShdw blurRad="38100" dist="38100" dir="2700000" algn="tl">
                    <a:srgbClr val="000000">
                      <a:alpha val="43137"/>
                    </a:srgbClr>
                  </a:outerShdw>
                </a:effectLst>
              </a:rPr>
              <a:t>„Natur nah dran“ </a:t>
            </a:r>
            <a:r>
              <a:rPr lang="de-DE" sz="3600" dirty="0" smtClean="0">
                <a:solidFill>
                  <a:schemeClr val="bg1"/>
                </a:solidFill>
                <a:effectLst>
                  <a:outerShdw blurRad="38100" dist="38100" dir="2700000" algn="tl">
                    <a:srgbClr val="000000">
                      <a:alpha val="43137"/>
                    </a:srgbClr>
                  </a:outerShdw>
                </a:effectLst>
              </a:rPr>
              <a:t>– </a:t>
            </a:r>
            <a:br>
              <a:rPr lang="de-DE" sz="3600" dirty="0" smtClean="0">
                <a:solidFill>
                  <a:schemeClr val="bg1"/>
                </a:solidFill>
                <a:effectLst>
                  <a:outerShdw blurRad="38100" dist="38100" dir="2700000" algn="tl">
                    <a:srgbClr val="000000">
                      <a:alpha val="43137"/>
                    </a:srgbClr>
                  </a:outerShdw>
                </a:effectLst>
              </a:rPr>
            </a:br>
            <a:r>
              <a:rPr lang="de-DE" sz="3600" dirty="0" smtClean="0">
                <a:solidFill>
                  <a:schemeClr val="bg1"/>
                </a:solidFill>
                <a:effectLst>
                  <a:outerShdw blurRad="38100" dist="38100" dir="2700000" algn="tl">
                    <a:srgbClr val="000000">
                      <a:alpha val="43137"/>
                    </a:srgbClr>
                  </a:outerShdw>
                </a:effectLst>
              </a:rPr>
              <a:t>Biologische </a:t>
            </a:r>
            <a:r>
              <a:rPr lang="de-DE" sz="3600" dirty="0">
                <a:solidFill>
                  <a:schemeClr val="bg1"/>
                </a:solidFill>
                <a:effectLst>
                  <a:outerShdw blurRad="38100" dist="38100" dir="2700000" algn="tl">
                    <a:srgbClr val="000000">
                      <a:alpha val="43137"/>
                    </a:srgbClr>
                  </a:outerShdw>
                </a:effectLst>
              </a:rPr>
              <a:t>Vielfalt in Kommunen fördern</a:t>
            </a:r>
          </a:p>
        </p:txBody>
      </p:sp>
      <p:sp>
        <p:nvSpPr>
          <p:cNvPr id="3" name="Untertitel 2"/>
          <p:cNvSpPr>
            <a:spLocks noGrp="1"/>
          </p:cNvSpPr>
          <p:nvPr>
            <p:ph type="subTitle" idx="1"/>
          </p:nvPr>
        </p:nvSpPr>
        <p:spPr>
          <a:xfrm>
            <a:off x="457200" y="4299998"/>
            <a:ext cx="6101509" cy="504000"/>
          </a:xfrm>
        </p:spPr>
        <p:txBody>
          <a:bodyPr/>
          <a:lstStyle/>
          <a:p>
            <a:r>
              <a:rPr lang="de-DE" dirty="0" smtClean="0">
                <a:solidFill>
                  <a:schemeClr val="tx1"/>
                </a:solidFill>
              </a:rPr>
              <a:t>Name</a:t>
            </a:r>
          </a:p>
          <a:p>
            <a:r>
              <a:rPr lang="de-DE" dirty="0" smtClean="0">
                <a:solidFill>
                  <a:schemeClr val="tx1"/>
                </a:solidFill>
              </a:rPr>
              <a:t>Datum</a:t>
            </a:r>
            <a:endParaRPr lang="de-DE" dirty="0">
              <a:solidFill>
                <a:schemeClr val="tx1"/>
              </a:solidFill>
            </a:endParaRPr>
          </a:p>
        </p:txBody>
      </p:sp>
      <p:sp>
        <p:nvSpPr>
          <p:cNvPr id="7" name="Bildplatzhalter 6"/>
          <p:cNvSpPr>
            <a:spLocks noGrp="1"/>
          </p:cNvSpPr>
          <p:nvPr>
            <p:ph type="pic" sz="quarter" idx="14"/>
          </p:nvPr>
        </p:nvSpPr>
        <p:spPr/>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33897">
            <a:off x="6345826" y="174888"/>
            <a:ext cx="2972818" cy="1941432"/>
          </a:xfrm>
          <a:prstGeom prst="rect">
            <a:avLst/>
          </a:prstGeom>
        </p:spPr>
      </p:pic>
      <p:sp>
        <p:nvSpPr>
          <p:cNvPr id="6" name="Textfeld 5"/>
          <p:cNvSpPr txBox="1"/>
          <p:nvPr/>
        </p:nvSpPr>
        <p:spPr>
          <a:xfrm rot="16200000">
            <a:off x="8192798" y="2772675"/>
            <a:ext cx="1656184" cy="246221"/>
          </a:xfrm>
          <a:prstGeom prst="rect">
            <a:avLst/>
          </a:prstGeom>
          <a:noFill/>
        </p:spPr>
        <p:txBody>
          <a:bodyPr wrap="square" rtlCol="0">
            <a:spAutoFit/>
          </a:bodyPr>
          <a:lstStyle/>
          <a:p>
            <a:r>
              <a:rPr lang="de-DE" sz="1000" dirty="0">
                <a:solidFill>
                  <a:schemeClr val="bg1"/>
                </a:solidFill>
              </a:rPr>
              <a:t>Foto: NABU/A. Marquardt</a:t>
            </a:r>
          </a:p>
        </p:txBody>
      </p:sp>
    </p:spTree>
    <p:extLst>
      <p:ext uri="{BB962C8B-B14F-4D97-AF65-F5344CB8AC3E}">
        <p14:creationId xmlns:p14="http://schemas.microsoft.com/office/powerpoint/2010/main" val="1706075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Langfristig weniger Pflege, mehr Hitzeresistenz!</a:t>
            </a:r>
          </a:p>
        </p:txBody>
      </p:sp>
      <p:pic>
        <p:nvPicPr>
          <p:cNvPr id="8" name="Inhaltsplatzhalter 7"/>
          <p:cNvPicPr>
            <a:picLocks noGrp="1" noChangeAspect="1"/>
          </p:cNvPicPr>
          <p:nvPr>
            <p:ph sz="half" idx="1"/>
          </p:nvPr>
        </p:nvPicPr>
        <p:blipFill rotWithShape="1">
          <a:blip r:embed="rId3"/>
          <a:srcRect t="33907"/>
          <a:stretch/>
        </p:blipFill>
        <p:spPr>
          <a:xfrm>
            <a:off x="4860032" y="1128390"/>
            <a:ext cx="3112413" cy="3085619"/>
          </a:xfrm>
          <a:prstGeom prst="rect">
            <a:avLst/>
          </a:prstGeom>
        </p:spPr>
      </p:pic>
      <p:sp>
        <p:nvSpPr>
          <p:cNvPr id="3" name="Inhaltsplatzhalter 2"/>
          <p:cNvSpPr>
            <a:spLocks noGrp="1"/>
          </p:cNvSpPr>
          <p:nvPr>
            <p:ph sz="half" idx="2"/>
          </p:nvPr>
        </p:nvSpPr>
        <p:spPr>
          <a:xfrm>
            <a:off x="467544" y="1080000"/>
            <a:ext cx="4038600" cy="3366000"/>
          </a:xfrm>
        </p:spPr>
        <p:txBody>
          <a:bodyPr/>
          <a:lstStyle/>
          <a:p>
            <a:pPr marL="257175" indent="-257175">
              <a:buFont typeface="Arial" panose="020B0604020202020204" pitchFamily="34" charset="0"/>
              <a:buChar char="•"/>
            </a:pPr>
            <a:r>
              <a:rPr lang="de-DE" sz="2000" dirty="0" smtClean="0"/>
              <a:t>Nach den ersten </a:t>
            </a:r>
            <a:r>
              <a:rPr lang="de-DE" sz="2000" dirty="0"/>
              <a:t>J</a:t>
            </a:r>
            <a:r>
              <a:rPr lang="de-DE" sz="2000" dirty="0" smtClean="0"/>
              <a:t>ahren (Entwicklungspflege notwendig) </a:t>
            </a:r>
            <a:r>
              <a:rPr lang="de-DE" sz="2000" i="1" dirty="0" smtClean="0"/>
              <a:t>weniger</a:t>
            </a:r>
            <a:r>
              <a:rPr lang="de-DE" sz="2000" dirty="0" smtClean="0"/>
              <a:t> </a:t>
            </a:r>
            <a:r>
              <a:rPr lang="de-DE" sz="2000" dirty="0"/>
              <a:t>Pflegeaufwand für etablierte naturnahe </a:t>
            </a:r>
            <a:r>
              <a:rPr lang="de-DE" sz="2000" dirty="0" smtClean="0"/>
              <a:t>Flächen.</a:t>
            </a:r>
            <a:endParaRPr lang="de-DE" sz="2000" dirty="0"/>
          </a:p>
          <a:p>
            <a:pPr marL="257175" indent="-257175">
              <a:buFont typeface="Arial" panose="020B0604020202020204" pitchFamily="34" charset="0"/>
              <a:buChar char="•"/>
            </a:pPr>
            <a:r>
              <a:rPr lang="de-DE" sz="2000" dirty="0" smtClean="0"/>
              <a:t>Heimische Wildpflanzen kommen besser mit Hitzeperioden zurecht, brauchen weniger Bewässerung.</a:t>
            </a:r>
          </a:p>
          <a:p>
            <a:pPr marL="257175" indent="-257175">
              <a:buFont typeface="Arial" panose="020B0604020202020204" pitchFamily="34" charset="0"/>
              <a:buChar char="•"/>
            </a:pPr>
            <a:r>
              <a:rPr lang="de-DE" sz="2000" dirty="0" smtClean="0"/>
              <a:t>Kostenersparnis für die Kommune</a:t>
            </a:r>
          </a:p>
          <a:p>
            <a:pPr marL="257175" indent="-257175">
              <a:buFont typeface="Arial" panose="020B0604020202020204" pitchFamily="34" charset="0"/>
              <a:buChar char="•"/>
            </a:pPr>
            <a:endParaRPr lang="de-DE" dirty="0"/>
          </a:p>
        </p:txBody>
      </p:sp>
      <p:sp>
        <p:nvSpPr>
          <p:cNvPr id="5" name="Datumsplatzhalter 4"/>
          <p:cNvSpPr>
            <a:spLocks noGrp="1"/>
          </p:cNvSpPr>
          <p:nvPr>
            <p:ph type="dt" sz="half" idx="10"/>
          </p:nvPr>
        </p:nvSpPr>
        <p:spPr/>
        <p:txBody>
          <a:bodyPr/>
          <a:lstStyle/>
          <a:p>
            <a:pPr>
              <a:defRPr/>
            </a:pPr>
            <a:fld id="{4A493450-FCE3-49BD-B2FE-27B181A9186F}" type="datetime1">
              <a:rPr lang="de-DE" smtClean="0"/>
              <a:t>25.03.2024</a:t>
            </a:fld>
            <a:endParaRPr lang="de-DE" dirty="0"/>
          </a:p>
        </p:txBody>
      </p:sp>
      <p:sp>
        <p:nvSpPr>
          <p:cNvPr id="7" name="Foliennummernplatzhalter 6"/>
          <p:cNvSpPr>
            <a:spLocks noGrp="1"/>
          </p:cNvSpPr>
          <p:nvPr>
            <p:ph type="sldNum" sz="quarter" idx="12"/>
          </p:nvPr>
        </p:nvSpPr>
        <p:spPr/>
        <p:txBody>
          <a:bodyPr/>
          <a:lstStyle/>
          <a:p>
            <a:fld id="{A8EE168D-8E0D-45EC-AF90-2735E8CD2ECD}" type="slidenum">
              <a:rPr lang="de-DE" altLang="de-DE" smtClean="0"/>
              <a:pPr/>
              <a:t>10</a:t>
            </a:fld>
            <a:endParaRPr lang="de-DE" altLang="de-DE"/>
          </a:p>
        </p:txBody>
      </p:sp>
      <p:sp>
        <p:nvSpPr>
          <p:cNvPr id="9" name="Textplatzhalter 8"/>
          <p:cNvSpPr>
            <a:spLocks noGrp="1"/>
          </p:cNvSpPr>
          <p:nvPr>
            <p:ph type="body" sz="quarter" idx="13"/>
          </p:nvPr>
        </p:nvSpPr>
        <p:spPr/>
        <p:txBody>
          <a:bodyPr/>
          <a:lstStyle/>
          <a:p>
            <a:endParaRPr lang="de-DE"/>
          </a:p>
        </p:txBody>
      </p:sp>
      <p:sp>
        <p:nvSpPr>
          <p:cNvPr id="10" name="Textplatzhalter 9"/>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295438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Menschen vor Ort beteiligen.</a:t>
            </a:r>
            <a:endParaRPr lang="de-DE" dirty="0"/>
          </a:p>
        </p:txBody>
      </p:sp>
      <p:sp>
        <p:nvSpPr>
          <p:cNvPr id="3" name="Inhaltsplatzhalter 2"/>
          <p:cNvSpPr>
            <a:spLocks noGrp="1"/>
          </p:cNvSpPr>
          <p:nvPr>
            <p:ph idx="1"/>
          </p:nvPr>
        </p:nvSpPr>
        <p:spPr>
          <a:xfrm>
            <a:off x="457200" y="1080000"/>
            <a:ext cx="7714800" cy="3366000"/>
          </a:xfrm>
        </p:spPr>
        <p:txBody>
          <a:bodyPr/>
          <a:lstStyle/>
          <a:p>
            <a:pPr marL="257175" indent="-257175">
              <a:buFont typeface="Arial" panose="020B0604020202020204" pitchFamily="34" charset="0"/>
              <a:buChar char="•"/>
            </a:pPr>
            <a:r>
              <a:rPr lang="de-DE" dirty="0" smtClean="0"/>
              <a:t>Aspekte der Umweltbildung durch Kooperationen mit Kitas und Schulen</a:t>
            </a:r>
          </a:p>
          <a:p>
            <a:pPr marL="257175" indent="-257175">
              <a:buFont typeface="Arial" panose="020B0604020202020204" pitchFamily="34" charset="0"/>
              <a:buChar char="•"/>
            </a:pPr>
            <a:r>
              <a:rPr lang="de-DE" dirty="0" smtClean="0"/>
              <a:t>Ehrenamtliche, z.B. NABU-Gruppen, bringen sich ein und übernehmen Verantwortung für die Flächen</a:t>
            </a:r>
            <a:endParaRPr lang="de-DE" dirty="0"/>
          </a:p>
        </p:txBody>
      </p:sp>
      <p:sp>
        <p:nvSpPr>
          <p:cNvPr id="5" name="Datumsplatzhalter 4"/>
          <p:cNvSpPr>
            <a:spLocks noGrp="1"/>
          </p:cNvSpPr>
          <p:nvPr>
            <p:ph type="dt" sz="half" idx="10"/>
          </p:nvPr>
        </p:nvSpPr>
        <p:spPr/>
        <p:txBody>
          <a:bodyPr/>
          <a:lstStyle/>
          <a:p>
            <a:pPr>
              <a:defRPr/>
            </a:pPr>
            <a:fld id="{07BCB852-B31F-4F25-8016-E2F2E546454A}" type="datetime1">
              <a:rPr lang="de-DE" smtClean="0"/>
              <a:t>25.03.2024</a:t>
            </a:fld>
            <a:endParaRPr lang="de-DE" dirty="0"/>
          </a:p>
        </p:txBody>
      </p:sp>
      <p:sp>
        <p:nvSpPr>
          <p:cNvPr id="7" name="Foliennummernplatzhalter 6"/>
          <p:cNvSpPr>
            <a:spLocks noGrp="1"/>
          </p:cNvSpPr>
          <p:nvPr>
            <p:ph type="sldNum" sz="quarter" idx="12"/>
          </p:nvPr>
        </p:nvSpPr>
        <p:spPr/>
        <p:txBody>
          <a:bodyPr/>
          <a:lstStyle/>
          <a:p>
            <a:fld id="{A8EE168D-8E0D-45EC-AF90-2735E8CD2ECD}" type="slidenum">
              <a:rPr lang="de-DE" altLang="de-DE" smtClean="0"/>
              <a:pPr/>
              <a:t>11</a:t>
            </a:fld>
            <a:endParaRPr lang="de-DE" altLang="de-DE"/>
          </a:p>
        </p:txBody>
      </p:sp>
      <p:sp>
        <p:nvSpPr>
          <p:cNvPr id="4" name="Textplatzhalter 3"/>
          <p:cNvSpPr>
            <a:spLocks noGrp="1"/>
          </p:cNvSpPr>
          <p:nvPr>
            <p:ph type="body" sz="quarter" idx="13"/>
          </p:nvPr>
        </p:nvSpPr>
        <p:spPr/>
        <p:txBody>
          <a:bodyPr/>
          <a:lstStyle/>
          <a:p>
            <a:endParaRPr lang="de-DE"/>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345" y="2307177"/>
            <a:ext cx="3572948" cy="1940737"/>
          </a:xfrm>
          <a:prstGeom prst="rect">
            <a:avLst/>
          </a:prstGeom>
          <a:ln w="28575">
            <a:solidFill>
              <a:schemeClr val="bg1"/>
            </a:solidFill>
          </a:ln>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2307177"/>
            <a:ext cx="2911106" cy="1940737"/>
          </a:xfrm>
          <a:prstGeom prst="rect">
            <a:avLst/>
          </a:prstGeom>
        </p:spPr>
      </p:pic>
      <p:sp>
        <p:nvSpPr>
          <p:cNvPr id="11" name="Textfeld 10"/>
          <p:cNvSpPr txBox="1"/>
          <p:nvPr/>
        </p:nvSpPr>
        <p:spPr>
          <a:xfrm rot="16200000">
            <a:off x="7308594" y="3364128"/>
            <a:ext cx="1656184" cy="215444"/>
          </a:xfrm>
          <a:prstGeom prst="rect">
            <a:avLst/>
          </a:prstGeom>
          <a:noFill/>
        </p:spPr>
        <p:txBody>
          <a:bodyPr wrap="square" rtlCol="0">
            <a:spAutoFit/>
          </a:bodyPr>
          <a:lstStyle/>
          <a:p>
            <a:r>
              <a:rPr lang="de-DE" sz="800" dirty="0" smtClean="0"/>
              <a:t>Fotos: </a:t>
            </a:r>
            <a:r>
              <a:rPr lang="de-DE" sz="800" dirty="0"/>
              <a:t>NABU/A. Marquardt</a:t>
            </a:r>
          </a:p>
        </p:txBody>
      </p:sp>
    </p:spTree>
    <p:extLst>
      <p:ext uri="{BB962C8B-B14F-4D97-AF65-F5344CB8AC3E}">
        <p14:creationId xmlns:p14="http://schemas.microsoft.com/office/powerpoint/2010/main" val="2636497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Mit gutem Beispiel vorangehen.</a:t>
            </a:r>
            <a:endParaRPr lang="de-DE" dirty="0"/>
          </a:p>
        </p:txBody>
      </p:sp>
      <p:sp>
        <p:nvSpPr>
          <p:cNvPr id="3" name="Inhaltsplatzhalter 2"/>
          <p:cNvSpPr>
            <a:spLocks noGrp="1"/>
          </p:cNvSpPr>
          <p:nvPr>
            <p:ph idx="1"/>
          </p:nvPr>
        </p:nvSpPr>
        <p:spPr>
          <a:xfrm>
            <a:off x="457200" y="1080000"/>
            <a:ext cx="5159378" cy="3366000"/>
          </a:xfrm>
        </p:spPr>
        <p:txBody>
          <a:bodyPr/>
          <a:lstStyle/>
          <a:p>
            <a:pPr marL="257175" indent="-257175">
              <a:buFont typeface="Arial" panose="020B0604020202020204" pitchFamily="34" charset="0"/>
              <a:buChar char="•"/>
            </a:pPr>
            <a:r>
              <a:rPr lang="de-DE" dirty="0" smtClean="0"/>
              <a:t>Naturnahes Grün statt Schottergärten und Rasenflächen</a:t>
            </a:r>
          </a:p>
          <a:p>
            <a:pPr marL="257175" indent="-257175">
              <a:buFont typeface="Arial" panose="020B0604020202020204" pitchFamily="34" charset="0"/>
              <a:buChar char="•"/>
            </a:pPr>
            <a:r>
              <a:rPr lang="de-DE" dirty="0" smtClean="0"/>
              <a:t>Akzeptanz schaffen für </a:t>
            </a:r>
            <a:r>
              <a:rPr lang="de-DE" dirty="0"/>
              <a:t>wildere Optik der naturnahen Flächen</a:t>
            </a:r>
          </a:p>
          <a:p>
            <a:pPr marL="257175" indent="-257175">
              <a:buFont typeface="Arial" panose="020B0604020202020204" pitchFamily="34" charset="0"/>
              <a:buChar char="•"/>
            </a:pPr>
            <a:r>
              <a:rPr lang="de-DE" dirty="0" smtClean="0"/>
              <a:t>Aufklärung durch Öffentlichkeitsarbeit</a:t>
            </a:r>
          </a:p>
        </p:txBody>
      </p:sp>
      <p:sp>
        <p:nvSpPr>
          <p:cNvPr id="5" name="Datumsplatzhalter 4"/>
          <p:cNvSpPr>
            <a:spLocks noGrp="1"/>
          </p:cNvSpPr>
          <p:nvPr>
            <p:ph type="dt" sz="half" idx="10"/>
          </p:nvPr>
        </p:nvSpPr>
        <p:spPr/>
        <p:txBody>
          <a:bodyPr/>
          <a:lstStyle/>
          <a:p>
            <a:pPr>
              <a:defRPr/>
            </a:pPr>
            <a:fld id="{B471B20C-0C18-49AD-BFB5-7DEC13B74387}" type="datetime1">
              <a:rPr lang="de-DE" smtClean="0"/>
              <a:t>25.03.2024</a:t>
            </a:fld>
            <a:endParaRPr lang="de-DE" dirty="0"/>
          </a:p>
        </p:txBody>
      </p:sp>
      <p:sp>
        <p:nvSpPr>
          <p:cNvPr id="7" name="Foliennummernplatzhalter 6"/>
          <p:cNvSpPr>
            <a:spLocks noGrp="1"/>
          </p:cNvSpPr>
          <p:nvPr>
            <p:ph type="sldNum" sz="quarter" idx="12"/>
          </p:nvPr>
        </p:nvSpPr>
        <p:spPr/>
        <p:txBody>
          <a:bodyPr/>
          <a:lstStyle/>
          <a:p>
            <a:fld id="{A8EE168D-8E0D-45EC-AF90-2735E8CD2ECD}" type="slidenum">
              <a:rPr lang="de-DE" altLang="de-DE" smtClean="0"/>
              <a:pPr/>
              <a:t>12</a:t>
            </a:fld>
            <a:endParaRPr lang="de-DE" altLang="de-DE"/>
          </a:p>
        </p:txBody>
      </p:sp>
      <p:sp>
        <p:nvSpPr>
          <p:cNvPr id="8" name="Textplatzhalter 7"/>
          <p:cNvSpPr>
            <a:spLocks noGrp="1"/>
          </p:cNvSpPr>
          <p:nvPr>
            <p:ph type="body" sz="quarter" idx="13"/>
          </p:nvPr>
        </p:nvSpPr>
        <p:spPr/>
        <p:txBody>
          <a:bodyPr/>
          <a:lstStyle/>
          <a:p>
            <a:endParaRPr lang="de-DE" dirty="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5080" t="12011" r="4841" b="7923"/>
          <a:stretch/>
        </p:blipFill>
        <p:spPr>
          <a:xfrm>
            <a:off x="1619672" y="2387343"/>
            <a:ext cx="3146417" cy="1936257"/>
          </a:xfrm>
          <a:prstGeom prst="rect">
            <a:avLst/>
          </a:prstGeom>
        </p:spPr>
      </p:pic>
      <p:grpSp>
        <p:nvGrpSpPr>
          <p:cNvPr id="13" name="Gruppieren 12"/>
          <p:cNvGrpSpPr/>
          <p:nvPr/>
        </p:nvGrpSpPr>
        <p:grpSpPr>
          <a:xfrm>
            <a:off x="5806209" y="1634292"/>
            <a:ext cx="2785008" cy="2553087"/>
            <a:chOff x="5757130" y="3410796"/>
            <a:chExt cx="3141221" cy="2898524"/>
          </a:xfrm>
        </p:grpSpPr>
        <p:pic>
          <p:nvPicPr>
            <p:cNvPr id="12" name="Grafik 11"/>
            <p:cNvPicPr>
              <a:picLocks noChangeAspect="1"/>
            </p:cNvPicPr>
            <p:nvPr/>
          </p:nvPicPr>
          <p:blipFill>
            <a:blip r:embed="rId4"/>
            <a:stretch>
              <a:fillRect/>
            </a:stretch>
          </p:blipFill>
          <p:spPr>
            <a:xfrm>
              <a:off x="5879478" y="3410796"/>
              <a:ext cx="2310665" cy="2803887"/>
            </a:xfrm>
            <a:prstGeom prst="rect">
              <a:avLst/>
            </a:prstGeom>
            <a:effectLst>
              <a:outerShdw blurRad="50800" dist="38100" dir="8100000" algn="tr" rotWithShape="0">
                <a:prstClr val="black">
                  <a:alpha val="40000"/>
                </a:prstClr>
              </a:outerShdw>
            </a:effectLst>
          </p:spPr>
        </p:pic>
        <p:pic>
          <p:nvPicPr>
            <p:cNvPr id="11" name="Grafik 10"/>
            <p:cNvPicPr>
              <a:picLocks noChangeAspect="1"/>
            </p:cNvPicPr>
            <p:nvPr/>
          </p:nvPicPr>
          <p:blipFill>
            <a:blip r:embed="rId5"/>
            <a:stretch>
              <a:fillRect/>
            </a:stretch>
          </p:blipFill>
          <p:spPr>
            <a:xfrm rot="516602">
              <a:off x="6792761" y="3911739"/>
              <a:ext cx="2105590" cy="2004022"/>
            </a:xfrm>
            <a:prstGeom prst="rect">
              <a:avLst/>
            </a:prstGeom>
            <a:effectLst>
              <a:outerShdw blurRad="50800" dist="38100" dir="5400000" algn="t" rotWithShape="0">
                <a:prstClr val="black">
                  <a:alpha val="40000"/>
                </a:prstClr>
              </a:outerShdw>
            </a:effectLst>
          </p:spPr>
        </p:pic>
        <p:pic>
          <p:nvPicPr>
            <p:cNvPr id="10" name="Inhaltsplatzhalter 7"/>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687" t="13092" r="1160" b="19754"/>
            <a:stretch/>
          </p:blipFill>
          <p:spPr>
            <a:xfrm>
              <a:off x="5757130" y="4812740"/>
              <a:ext cx="2857107" cy="1496580"/>
            </a:xfrm>
            <a:prstGeom prst="rect">
              <a:avLst/>
            </a:prstGeom>
            <a:effectLst>
              <a:outerShdw blurRad="63500" sx="102000" sy="102000" algn="ctr" rotWithShape="0">
                <a:prstClr val="black">
                  <a:alpha val="40000"/>
                </a:prstClr>
              </a:outerShdw>
            </a:effectLst>
          </p:spPr>
        </p:pic>
      </p:grpSp>
      <p:sp>
        <p:nvSpPr>
          <p:cNvPr id="14" name="Textfeld 13"/>
          <p:cNvSpPr txBox="1"/>
          <p:nvPr/>
        </p:nvSpPr>
        <p:spPr>
          <a:xfrm rot="16200000">
            <a:off x="4003503" y="3473161"/>
            <a:ext cx="1607833" cy="215444"/>
          </a:xfrm>
          <a:prstGeom prst="rect">
            <a:avLst/>
          </a:prstGeom>
          <a:noFill/>
        </p:spPr>
        <p:txBody>
          <a:bodyPr wrap="square" rtlCol="0">
            <a:spAutoFit/>
          </a:bodyPr>
          <a:lstStyle/>
          <a:p>
            <a:r>
              <a:rPr lang="de-DE" sz="800" dirty="0" smtClean="0"/>
              <a:t>Fotos: </a:t>
            </a:r>
            <a:r>
              <a:rPr lang="de-DE" sz="800" dirty="0"/>
              <a:t>NABU/A. Marquardt</a:t>
            </a:r>
          </a:p>
        </p:txBody>
      </p:sp>
    </p:spTree>
    <p:extLst>
      <p:ext uri="{BB962C8B-B14F-4D97-AF65-F5344CB8AC3E}">
        <p14:creationId xmlns:p14="http://schemas.microsoft.com/office/powerpoint/2010/main" val="1378112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„Natur nah dran“ in fünf Modulen</a:t>
            </a:r>
            <a:endParaRPr lang="de-DE" dirty="0"/>
          </a:p>
        </p:txBody>
      </p:sp>
      <p:sp>
        <p:nvSpPr>
          <p:cNvPr id="3" name="Textplatzhalter 2"/>
          <p:cNvSpPr>
            <a:spLocks noGrp="1"/>
          </p:cNvSpPr>
          <p:nvPr>
            <p:ph type="body" idx="1"/>
          </p:nvPr>
        </p:nvSpPr>
        <p:spPr/>
        <p:txBody>
          <a:bodyPr/>
          <a:lstStyle/>
          <a:p>
            <a:r>
              <a:rPr lang="de-DE" dirty="0" smtClean="0"/>
              <a:t>Was passiert in anderthalb Jahren Projektlaufzeit?</a:t>
            </a:r>
            <a:endParaRPr lang="de-DE" dirty="0"/>
          </a:p>
        </p:txBody>
      </p:sp>
      <p:sp>
        <p:nvSpPr>
          <p:cNvPr id="4" name="Datumsplatzhalter 3"/>
          <p:cNvSpPr>
            <a:spLocks noGrp="1"/>
          </p:cNvSpPr>
          <p:nvPr>
            <p:ph type="dt" sz="half" idx="10"/>
          </p:nvPr>
        </p:nvSpPr>
        <p:spPr/>
        <p:txBody>
          <a:bodyPr/>
          <a:lstStyle/>
          <a:p>
            <a:pPr>
              <a:defRPr/>
            </a:pPr>
            <a:fld id="{B997A6A3-34EE-485E-827D-5EBD1B12FE20}" type="datetime1">
              <a:rPr lang="de-DE" smtClean="0"/>
              <a:t>25.03.2024</a:t>
            </a:fld>
            <a:endParaRPr lang="de-DE" dirty="0"/>
          </a:p>
        </p:txBody>
      </p:sp>
      <p:sp>
        <p:nvSpPr>
          <p:cNvPr id="6" name="Foliennummernplatzhalter 5"/>
          <p:cNvSpPr>
            <a:spLocks noGrp="1"/>
          </p:cNvSpPr>
          <p:nvPr>
            <p:ph type="sldNum" sz="quarter" idx="12"/>
          </p:nvPr>
        </p:nvSpPr>
        <p:spPr/>
        <p:txBody>
          <a:bodyPr/>
          <a:lstStyle/>
          <a:p>
            <a:fld id="{07ECC689-28B4-4474-99A8-0C54A464EE67}" type="slidenum">
              <a:rPr lang="de-DE" altLang="de-DE" smtClean="0"/>
              <a:pPr/>
              <a:t>13</a:t>
            </a:fld>
            <a:endParaRPr lang="de-DE" altLang="de-DE"/>
          </a:p>
        </p:txBody>
      </p:sp>
    </p:spTree>
    <p:extLst>
      <p:ext uri="{BB962C8B-B14F-4D97-AF65-F5344CB8AC3E}">
        <p14:creationId xmlns:p14="http://schemas.microsoft.com/office/powerpoint/2010/main" val="1984387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Das Förderpaket für die Kommunen</a:t>
            </a:r>
          </a:p>
        </p:txBody>
      </p:sp>
      <p:sp>
        <p:nvSpPr>
          <p:cNvPr id="5" name="Datumsplatzhalter 4"/>
          <p:cNvSpPr>
            <a:spLocks noGrp="1"/>
          </p:cNvSpPr>
          <p:nvPr>
            <p:ph type="dt" sz="half" idx="10"/>
          </p:nvPr>
        </p:nvSpPr>
        <p:spPr/>
        <p:txBody>
          <a:bodyPr/>
          <a:lstStyle/>
          <a:p>
            <a:pPr>
              <a:defRPr/>
            </a:pPr>
            <a:fld id="{15A80C3D-09B9-4499-92AC-F05C5E6C4E58}" type="datetime1">
              <a:rPr lang="de-DE" smtClean="0"/>
              <a:t>25.03.2024</a:t>
            </a:fld>
            <a:endParaRPr lang="de-DE" dirty="0"/>
          </a:p>
        </p:txBody>
      </p:sp>
      <p:sp>
        <p:nvSpPr>
          <p:cNvPr id="7" name="Foliennummernplatzhalter 6"/>
          <p:cNvSpPr>
            <a:spLocks noGrp="1"/>
          </p:cNvSpPr>
          <p:nvPr>
            <p:ph type="sldNum" sz="quarter" idx="12"/>
          </p:nvPr>
        </p:nvSpPr>
        <p:spPr/>
        <p:txBody>
          <a:bodyPr/>
          <a:lstStyle/>
          <a:p>
            <a:fld id="{A8EE168D-8E0D-45EC-AF90-2735E8CD2ECD}" type="slidenum">
              <a:rPr lang="de-DE" altLang="de-DE" smtClean="0"/>
              <a:pPr/>
              <a:t>14</a:t>
            </a:fld>
            <a:endParaRPr lang="de-DE" altLang="de-DE"/>
          </a:p>
        </p:txBody>
      </p:sp>
      <p:grpSp>
        <p:nvGrpSpPr>
          <p:cNvPr id="42" name="Gruppieren 41"/>
          <p:cNvGrpSpPr/>
          <p:nvPr/>
        </p:nvGrpSpPr>
        <p:grpSpPr>
          <a:xfrm>
            <a:off x="239255" y="3172913"/>
            <a:ext cx="2622546" cy="1570776"/>
            <a:chOff x="239255" y="3172913"/>
            <a:chExt cx="2622546" cy="1570776"/>
          </a:xfrm>
        </p:grpSpPr>
        <p:grpSp>
          <p:nvGrpSpPr>
            <p:cNvPr id="9" name="Gruppieren 8"/>
            <p:cNvGrpSpPr/>
            <p:nvPr/>
          </p:nvGrpSpPr>
          <p:grpSpPr>
            <a:xfrm>
              <a:off x="1203991" y="4299085"/>
              <a:ext cx="1657810" cy="444604"/>
              <a:chOff x="960708" y="4263103"/>
              <a:chExt cx="1657810" cy="444604"/>
            </a:xfrm>
          </p:grpSpPr>
          <p:sp>
            <p:nvSpPr>
              <p:cNvPr id="11" name="Abgerundetes Rechteck 10"/>
              <p:cNvSpPr/>
              <p:nvPr/>
            </p:nvSpPr>
            <p:spPr>
              <a:xfrm>
                <a:off x="960708" y="4263103"/>
                <a:ext cx="1657810" cy="444604"/>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12" name="Abgerundetes Rechteck 4"/>
              <p:cNvSpPr txBox="1"/>
              <p:nvPr/>
            </p:nvSpPr>
            <p:spPr>
              <a:xfrm>
                <a:off x="982412" y="4284807"/>
                <a:ext cx="1614402" cy="40119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50903" tIns="41910" rIns="41910" bIns="41910" numCol="1" spcCol="1270" anchor="ctr" anchorCtr="0">
                <a:noAutofit/>
              </a:bodyPr>
              <a:lstStyle/>
              <a:p>
                <a:pPr lvl="0" algn="l" defTabSz="488950">
                  <a:lnSpc>
                    <a:spcPct val="90000"/>
                  </a:lnSpc>
                  <a:spcBef>
                    <a:spcPct val="0"/>
                  </a:spcBef>
                  <a:spcAft>
                    <a:spcPct val="35000"/>
                  </a:spcAft>
                </a:pPr>
                <a:r>
                  <a:rPr lang="de-DE" sz="1600" kern="1200" dirty="0" smtClean="0"/>
                  <a:t>Auftakt</a:t>
                </a:r>
              </a:p>
            </p:txBody>
          </p:sp>
        </p:grpSp>
        <p:sp>
          <p:nvSpPr>
            <p:cNvPr id="10" name="Ellipse 9"/>
            <p:cNvSpPr/>
            <p:nvPr/>
          </p:nvSpPr>
          <p:spPr>
            <a:xfrm>
              <a:off x="239255" y="3172913"/>
              <a:ext cx="1440000" cy="1440000"/>
            </a:xfrm>
            <a:prstGeom prst="ellipse">
              <a:avLst/>
            </a:prstGeom>
            <a:blipFill rotWithShape="1">
              <a:blip r:embed="rId3"/>
              <a:stretch>
                <a:fillRect/>
              </a:stretch>
            </a:blipFill>
          </p:spPr>
          <p:style>
            <a:lnRef idx="3">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sp>
      </p:grpSp>
      <p:grpSp>
        <p:nvGrpSpPr>
          <p:cNvPr id="41" name="Gruppieren 40"/>
          <p:cNvGrpSpPr/>
          <p:nvPr/>
        </p:nvGrpSpPr>
        <p:grpSpPr>
          <a:xfrm>
            <a:off x="1973725" y="2763315"/>
            <a:ext cx="3832484" cy="1749546"/>
            <a:chOff x="1933322" y="2665245"/>
            <a:chExt cx="3832484" cy="1749546"/>
          </a:xfrm>
        </p:grpSpPr>
        <p:grpSp>
          <p:nvGrpSpPr>
            <p:cNvPr id="14" name="Gruppieren 13"/>
            <p:cNvGrpSpPr/>
            <p:nvPr/>
          </p:nvGrpSpPr>
          <p:grpSpPr>
            <a:xfrm>
              <a:off x="2919019" y="3815942"/>
              <a:ext cx="2846787" cy="598849"/>
              <a:chOff x="2417808" y="3737618"/>
              <a:chExt cx="2846787" cy="598849"/>
            </a:xfrm>
          </p:grpSpPr>
          <p:sp>
            <p:nvSpPr>
              <p:cNvPr id="16" name="Abgerundetes Rechteck 15"/>
              <p:cNvSpPr/>
              <p:nvPr/>
            </p:nvSpPr>
            <p:spPr>
              <a:xfrm>
                <a:off x="2417808" y="3737618"/>
                <a:ext cx="2846787" cy="598849"/>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17" name="Abgerundetes Rechteck 4"/>
              <p:cNvSpPr txBox="1"/>
              <p:nvPr/>
            </p:nvSpPr>
            <p:spPr>
              <a:xfrm>
                <a:off x="2439511" y="3759322"/>
                <a:ext cx="2806713" cy="566157"/>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50903" tIns="41910" rIns="41910" bIns="41910" numCol="1" spcCol="1270" anchor="ctr" anchorCtr="0">
                <a:noAutofit/>
              </a:bodyPr>
              <a:lstStyle/>
              <a:p>
                <a:pPr lvl="0" defTabSz="488950">
                  <a:lnSpc>
                    <a:spcPct val="90000"/>
                  </a:lnSpc>
                  <a:spcBef>
                    <a:spcPct val="0"/>
                  </a:spcBef>
                  <a:spcAft>
                    <a:spcPct val="35000"/>
                  </a:spcAft>
                </a:pPr>
                <a:r>
                  <a:rPr lang="de-DE" sz="1600" dirty="0" smtClean="0"/>
                  <a:t>Individuelle </a:t>
                </a:r>
                <a:r>
                  <a:rPr lang="de-DE" sz="1600" dirty="0"/>
                  <a:t>Besichtigung </a:t>
                </a:r>
                <a:r>
                  <a:rPr lang="de-DE" sz="1600" kern="1200" dirty="0" smtClean="0"/>
                  <a:t>&amp; </a:t>
                </a:r>
              </a:p>
              <a:p>
                <a:pPr lvl="0" defTabSz="488950">
                  <a:lnSpc>
                    <a:spcPct val="90000"/>
                  </a:lnSpc>
                  <a:spcBef>
                    <a:spcPct val="0"/>
                  </a:spcBef>
                  <a:spcAft>
                    <a:spcPct val="35000"/>
                  </a:spcAft>
                </a:pPr>
                <a:r>
                  <a:rPr lang="de-DE" sz="1600" kern="1200" dirty="0" smtClean="0"/>
                  <a:t>Planung</a:t>
                </a:r>
                <a:endParaRPr lang="de-DE" sz="1600" kern="1200" dirty="0"/>
              </a:p>
            </p:txBody>
          </p:sp>
        </p:grpSp>
        <p:sp>
          <p:nvSpPr>
            <p:cNvPr id="15" name="Ellipse 14"/>
            <p:cNvSpPr/>
            <p:nvPr/>
          </p:nvSpPr>
          <p:spPr>
            <a:xfrm>
              <a:off x="1933322" y="2665245"/>
              <a:ext cx="1440000" cy="1440000"/>
            </a:xfrm>
            <a:prstGeom prst="ellipse">
              <a:avLst/>
            </a:prstGeom>
            <a:blipFill rotWithShape="1">
              <a:blip r:embed="rId4"/>
              <a:stretch>
                <a:fillRect/>
              </a:stretch>
            </a:blipFill>
          </p:spPr>
          <p:style>
            <a:lnRef idx="3">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sp>
      </p:grpSp>
      <p:grpSp>
        <p:nvGrpSpPr>
          <p:cNvPr id="40" name="Gruppieren 39"/>
          <p:cNvGrpSpPr/>
          <p:nvPr/>
        </p:nvGrpSpPr>
        <p:grpSpPr>
          <a:xfrm>
            <a:off x="3599812" y="2115010"/>
            <a:ext cx="3201099" cy="1760321"/>
            <a:chOff x="3475710" y="1919867"/>
            <a:chExt cx="3201099" cy="1760321"/>
          </a:xfrm>
        </p:grpSpPr>
        <p:grpSp>
          <p:nvGrpSpPr>
            <p:cNvPr id="18" name="Gruppieren 17"/>
            <p:cNvGrpSpPr/>
            <p:nvPr/>
          </p:nvGrpSpPr>
          <p:grpSpPr>
            <a:xfrm>
              <a:off x="4139952" y="3102407"/>
              <a:ext cx="2536857" cy="577781"/>
              <a:chOff x="839703" y="3752561"/>
              <a:chExt cx="2545160" cy="577781"/>
            </a:xfrm>
          </p:grpSpPr>
          <p:sp>
            <p:nvSpPr>
              <p:cNvPr id="20" name="Abgerundetes Rechteck 19"/>
              <p:cNvSpPr/>
              <p:nvPr/>
            </p:nvSpPr>
            <p:spPr>
              <a:xfrm>
                <a:off x="839703" y="3787207"/>
                <a:ext cx="2545160" cy="466193"/>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21" name="Abgerundetes Rechteck 4"/>
              <p:cNvSpPr txBox="1"/>
              <p:nvPr/>
            </p:nvSpPr>
            <p:spPr>
              <a:xfrm>
                <a:off x="870960" y="3752561"/>
                <a:ext cx="2325595" cy="577781"/>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05483" tIns="60960" rIns="60960" bIns="60960" numCol="1" spcCol="1270" anchor="ctr" anchorCtr="0">
                <a:noAutofit/>
              </a:bodyPr>
              <a:lstStyle/>
              <a:p>
                <a:pPr lvl="0" algn="l" defTabSz="711200">
                  <a:lnSpc>
                    <a:spcPct val="90000"/>
                  </a:lnSpc>
                  <a:spcBef>
                    <a:spcPct val="0"/>
                  </a:spcBef>
                  <a:spcAft>
                    <a:spcPct val="35000"/>
                  </a:spcAft>
                </a:pPr>
                <a:r>
                  <a:rPr lang="de-DE" sz="1600" kern="1200" dirty="0" smtClean="0"/>
                  <a:t>Anlage mit Schulung</a:t>
                </a:r>
                <a:endParaRPr lang="de-DE" sz="1600" kern="1200" dirty="0"/>
              </a:p>
            </p:txBody>
          </p:sp>
        </p:grpSp>
        <p:sp>
          <p:nvSpPr>
            <p:cNvPr id="19" name="Ellipse 18"/>
            <p:cNvSpPr/>
            <p:nvPr/>
          </p:nvSpPr>
          <p:spPr>
            <a:xfrm>
              <a:off x="3475710" y="1919867"/>
              <a:ext cx="1440000" cy="1440000"/>
            </a:xfrm>
            <a:prstGeom prst="ellipse">
              <a:avLst/>
            </a:prstGeom>
            <a:blipFill rotWithShape="1">
              <a:blip r:embed="rId5"/>
              <a:stretch>
                <a:fillRect/>
              </a:stretch>
            </a:blipFill>
          </p:spPr>
          <p:style>
            <a:lnRef idx="3">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sp>
      </p:grpSp>
      <p:grpSp>
        <p:nvGrpSpPr>
          <p:cNvPr id="38" name="Gruppieren 37"/>
          <p:cNvGrpSpPr/>
          <p:nvPr/>
        </p:nvGrpSpPr>
        <p:grpSpPr>
          <a:xfrm>
            <a:off x="5051487" y="1387190"/>
            <a:ext cx="3408945" cy="1721370"/>
            <a:chOff x="5004720" y="1023675"/>
            <a:chExt cx="3408945" cy="1721370"/>
          </a:xfrm>
        </p:grpSpPr>
        <p:sp>
          <p:nvSpPr>
            <p:cNvPr id="29" name="Abgerundetes Rechteck 28"/>
            <p:cNvSpPr/>
            <p:nvPr/>
          </p:nvSpPr>
          <p:spPr>
            <a:xfrm>
              <a:off x="5773774" y="2258017"/>
              <a:ext cx="2639891" cy="487028"/>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30" name="Abgerundetes Rechteck 4"/>
            <p:cNvSpPr txBox="1"/>
            <p:nvPr/>
          </p:nvSpPr>
          <p:spPr>
            <a:xfrm>
              <a:off x="5741071" y="2284615"/>
              <a:ext cx="2600586" cy="43947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05483" tIns="60960" rIns="60960" bIns="60960" numCol="1" spcCol="1270" anchor="ctr" anchorCtr="0">
              <a:noAutofit/>
            </a:bodyPr>
            <a:lstStyle/>
            <a:p>
              <a:pPr lvl="0" algn="l" defTabSz="711200">
                <a:lnSpc>
                  <a:spcPct val="90000"/>
                </a:lnSpc>
                <a:spcBef>
                  <a:spcPct val="0"/>
                </a:spcBef>
                <a:spcAft>
                  <a:spcPct val="35000"/>
                </a:spcAft>
              </a:pPr>
              <a:r>
                <a:rPr lang="de-DE" sz="1600" kern="1200" dirty="0" smtClean="0"/>
                <a:t>Pflege mit Schulungen</a:t>
              </a:r>
              <a:endParaRPr lang="de-DE" sz="1600" kern="1200" dirty="0"/>
            </a:p>
          </p:txBody>
        </p:sp>
        <p:sp>
          <p:nvSpPr>
            <p:cNvPr id="28" name="Ellipse 27"/>
            <p:cNvSpPr/>
            <p:nvPr/>
          </p:nvSpPr>
          <p:spPr>
            <a:xfrm>
              <a:off x="5004720" y="1023675"/>
              <a:ext cx="1440000" cy="1440000"/>
            </a:xfrm>
            <a:prstGeom prst="ellipse">
              <a:avLst/>
            </a:prstGeom>
            <a:blipFill rotWithShape="1">
              <a:blip r:embed="rId6"/>
              <a:stretch>
                <a:fillRect/>
              </a:stretch>
            </a:blipFill>
          </p:spPr>
          <p:style>
            <a:lnRef idx="3">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sp>
      </p:grpSp>
      <p:grpSp>
        <p:nvGrpSpPr>
          <p:cNvPr id="39" name="Gruppieren 38"/>
          <p:cNvGrpSpPr/>
          <p:nvPr/>
        </p:nvGrpSpPr>
        <p:grpSpPr>
          <a:xfrm>
            <a:off x="6156176" y="105123"/>
            <a:ext cx="2844000" cy="1751649"/>
            <a:chOff x="6300000" y="107292"/>
            <a:chExt cx="2844000" cy="1751649"/>
          </a:xfrm>
        </p:grpSpPr>
        <p:grpSp>
          <p:nvGrpSpPr>
            <p:cNvPr id="31" name="Gruppieren 30"/>
            <p:cNvGrpSpPr/>
            <p:nvPr/>
          </p:nvGrpSpPr>
          <p:grpSpPr>
            <a:xfrm>
              <a:off x="6588224" y="1436248"/>
              <a:ext cx="2555776" cy="422693"/>
              <a:chOff x="2954272" y="1628813"/>
              <a:chExt cx="2483316" cy="640295"/>
            </a:xfrm>
          </p:grpSpPr>
          <p:sp>
            <p:nvSpPr>
              <p:cNvPr id="33" name="Abgerundetes Rechteck 32"/>
              <p:cNvSpPr/>
              <p:nvPr/>
            </p:nvSpPr>
            <p:spPr>
              <a:xfrm>
                <a:off x="3315641" y="1628813"/>
                <a:ext cx="2035831" cy="640295"/>
              </a:xfrm>
              <a:prstGeom prst="round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sp>
          <p:sp>
            <p:nvSpPr>
              <p:cNvPr id="34" name="Abgerundetes Rechteck 4"/>
              <p:cNvSpPr txBox="1"/>
              <p:nvPr/>
            </p:nvSpPr>
            <p:spPr>
              <a:xfrm>
                <a:off x="2954272" y="1660070"/>
                <a:ext cx="2483316" cy="577781"/>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05483"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Projekt-Abschluss </a:t>
                </a:r>
                <a:endParaRPr lang="de-DE" sz="1600" kern="1200" dirty="0"/>
              </a:p>
            </p:txBody>
          </p:sp>
        </p:grpSp>
        <p:sp>
          <p:nvSpPr>
            <p:cNvPr id="32" name="Ellipse 31"/>
            <p:cNvSpPr/>
            <p:nvPr/>
          </p:nvSpPr>
          <p:spPr>
            <a:xfrm>
              <a:off x="6300000" y="107292"/>
              <a:ext cx="1440000" cy="1440000"/>
            </a:xfrm>
            <a:prstGeom prst="ellipse">
              <a:avLst/>
            </a:prstGeom>
            <a:blipFill rotWithShape="1">
              <a:blip r:embed="rId7"/>
              <a:stretch>
                <a:fillRect/>
              </a:stretch>
            </a:blipFill>
          </p:spPr>
          <p:style>
            <a:lnRef idx="3">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sp>
      </p:grpSp>
      <p:sp>
        <p:nvSpPr>
          <p:cNvPr id="56" name="Chevron 55"/>
          <p:cNvSpPr/>
          <p:nvPr/>
        </p:nvSpPr>
        <p:spPr>
          <a:xfrm rot="18553984">
            <a:off x="6262798" y="1230289"/>
            <a:ext cx="265245" cy="358371"/>
          </a:xfrm>
          <a:prstGeom prst="chevron">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57" name="Chevron 56"/>
          <p:cNvSpPr/>
          <p:nvPr/>
        </p:nvSpPr>
        <p:spPr>
          <a:xfrm rot="19929366">
            <a:off x="4977289" y="2246378"/>
            <a:ext cx="265245" cy="358371"/>
          </a:xfrm>
          <a:prstGeom prst="chevron">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58" name="Chevron 57"/>
          <p:cNvSpPr/>
          <p:nvPr/>
        </p:nvSpPr>
        <p:spPr>
          <a:xfrm rot="20135354">
            <a:off x="3446330" y="2964269"/>
            <a:ext cx="265245" cy="358371"/>
          </a:xfrm>
          <a:prstGeom prst="chevron">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59" name="Chevron 58"/>
          <p:cNvSpPr/>
          <p:nvPr/>
        </p:nvSpPr>
        <p:spPr>
          <a:xfrm rot="20482224">
            <a:off x="1646513" y="3570653"/>
            <a:ext cx="265245" cy="358371"/>
          </a:xfrm>
          <a:prstGeom prst="chevron">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60" name="Chevron 59"/>
          <p:cNvSpPr/>
          <p:nvPr/>
        </p:nvSpPr>
        <p:spPr>
          <a:xfrm rot="20482224">
            <a:off x="1834299" y="3516117"/>
            <a:ext cx="265245" cy="358371"/>
          </a:xfrm>
          <a:prstGeom prst="chevron">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61" name="Chevron 60"/>
          <p:cNvSpPr/>
          <p:nvPr/>
        </p:nvSpPr>
        <p:spPr>
          <a:xfrm rot="20135046">
            <a:off x="3264943" y="3046479"/>
            <a:ext cx="265245" cy="358371"/>
          </a:xfrm>
          <a:prstGeom prst="chevron">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62" name="Chevron 61"/>
          <p:cNvSpPr/>
          <p:nvPr/>
        </p:nvSpPr>
        <p:spPr>
          <a:xfrm rot="20002044">
            <a:off x="4787077" y="2335766"/>
            <a:ext cx="265245" cy="358371"/>
          </a:xfrm>
          <a:prstGeom prst="chevron">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
        <p:nvSpPr>
          <p:cNvPr id="63" name="Chevron 62"/>
          <p:cNvSpPr/>
          <p:nvPr/>
        </p:nvSpPr>
        <p:spPr>
          <a:xfrm rot="18605685">
            <a:off x="6137833" y="1390665"/>
            <a:ext cx="265245" cy="358371"/>
          </a:xfrm>
          <a:prstGeom prst="chevron">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985714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803A701-6011-4444-86CD-E08DDA3023C0}" type="datetime1">
              <a:rPr lang="de-DE" smtClean="0"/>
              <a:t>25.03.2024</a:t>
            </a:fld>
            <a:endParaRPr lang="de-DE"/>
          </a:p>
        </p:txBody>
      </p:sp>
      <p:sp>
        <p:nvSpPr>
          <p:cNvPr id="4" name="Foliennummernplatzhalter 3"/>
          <p:cNvSpPr>
            <a:spLocks noGrp="1"/>
          </p:cNvSpPr>
          <p:nvPr>
            <p:ph type="sldNum" sz="quarter" idx="12"/>
          </p:nvPr>
        </p:nvSpPr>
        <p:spPr/>
        <p:txBody>
          <a:bodyPr/>
          <a:lstStyle/>
          <a:p>
            <a:fld id="{9D26C6B8-7DF4-4F01-8878-A6272B56DAC3}" type="slidenum">
              <a:rPr lang="de-DE" smtClean="0"/>
              <a:pPr/>
              <a:t>15</a:t>
            </a:fld>
            <a:endParaRPr lang="de-DE"/>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3299" r="2178"/>
          <a:stretch/>
        </p:blipFill>
        <p:spPr>
          <a:xfrm>
            <a:off x="4632464" y="719594"/>
            <a:ext cx="4104457" cy="3237382"/>
          </a:xfrm>
          <a:prstGeom prst="rect">
            <a:avLst/>
          </a:prstGeom>
        </p:spPr>
      </p:pic>
      <p:sp>
        <p:nvSpPr>
          <p:cNvPr id="6" name="Textfeld 5"/>
          <p:cNvSpPr txBox="1"/>
          <p:nvPr/>
        </p:nvSpPr>
        <p:spPr>
          <a:xfrm>
            <a:off x="4716780" y="3552086"/>
            <a:ext cx="1080120" cy="307777"/>
          </a:xfrm>
          <a:prstGeom prst="rect">
            <a:avLst/>
          </a:prstGeom>
          <a:solidFill>
            <a:schemeClr val="dk2">
              <a:alpha val="84000"/>
            </a:schemeClr>
          </a:solidFill>
          <a:ln>
            <a:noFill/>
          </a:ln>
        </p:spPr>
        <p:style>
          <a:lnRef idx="0">
            <a:scrgbClr r="0" g="0" b="0"/>
          </a:lnRef>
          <a:fillRef idx="1001">
            <a:schemeClr val="dk2"/>
          </a:fillRef>
          <a:effectRef idx="0">
            <a:scrgbClr r="0" g="0" b="0"/>
          </a:effectRef>
          <a:fontRef idx="minor">
            <a:schemeClr val="lt1"/>
          </a:fontRef>
        </p:style>
        <p:txBody>
          <a:bodyPr wrap="square" rtlCol="0">
            <a:spAutoFit/>
          </a:bodyPr>
          <a:lstStyle/>
          <a:p>
            <a:r>
              <a:rPr lang="de-DE" sz="1400" dirty="0" smtClean="0"/>
              <a:t>Rickenbach</a:t>
            </a:r>
            <a:endParaRPr lang="de-DE" sz="1400" dirty="0"/>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12512"/>
          <a:stretch/>
        </p:blipFill>
        <p:spPr>
          <a:xfrm>
            <a:off x="282757" y="719593"/>
            <a:ext cx="4248472" cy="3237381"/>
          </a:xfrm>
          <a:prstGeom prst="rect">
            <a:avLst/>
          </a:prstGeom>
        </p:spPr>
      </p:pic>
      <p:sp>
        <p:nvSpPr>
          <p:cNvPr id="8" name="Textfeld 7"/>
          <p:cNvSpPr txBox="1"/>
          <p:nvPr/>
        </p:nvSpPr>
        <p:spPr>
          <a:xfrm>
            <a:off x="395536" y="3560117"/>
            <a:ext cx="874489" cy="307777"/>
          </a:xfrm>
          <a:prstGeom prst="rect">
            <a:avLst/>
          </a:prstGeom>
          <a:solidFill>
            <a:schemeClr val="dk2">
              <a:alpha val="84000"/>
            </a:schemeClr>
          </a:solidFill>
          <a:ln>
            <a:noFill/>
          </a:ln>
        </p:spPr>
        <p:style>
          <a:lnRef idx="0">
            <a:scrgbClr r="0" g="0" b="0"/>
          </a:lnRef>
          <a:fillRef idx="1001">
            <a:schemeClr val="dk2"/>
          </a:fillRef>
          <a:effectRef idx="0">
            <a:scrgbClr r="0" g="0" b="0"/>
          </a:effectRef>
          <a:fontRef idx="minor">
            <a:schemeClr val="lt1"/>
          </a:fontRef>
        </p:style>
        <p:txBody>
          <a:bodyPr wrap="square" rtlCol="0">
            <a:spAutoFit/>
          </a:bodyPr>
          <a:lstStyle/>
          <a:p>
            <a:r>
              <a:rPr lang="de-DE" sz="1400" dirty="0" smtClean="0"/>
              <a:t>Mosbach</a:t>
            </a:r>
            <a:endParaRPr lang="de-DE" sz="1400" dirty="0"/>
          </a:p>
        </p:txBody>
      </p:sp>
      <p:sp>
        <p:nvSpPr>
          <p:cNvPr id="9" name="Textfeld 8"/>
          <p:cNvSpPr txBox="1"/>
          <p:nvPr/>
        </p:nvSpPr>
        <p:spPr>
          <a:xfrm rot="16200000">
            <a:off x="7993145" y="3058653"/>
            <a:ext cx="1656184" cy="215444"/>
          </a:xfrm>
          <a:prstGeom prst="rect">
            <a:avLst/>
          </a:prstGeom>
          <a:noFill/>
        </p:spPr>
        <p:txBody>
          <a:bodyPr wrap="square" rtlCol="0">
            <a:spAutoFit/>
          </a:bodyPr>
          <a:lstStyle/>
          <a:p>
            <a:r>
              <a:rPr lang="de-DE" sz="800" dirty="0" smtClean="0"/>
              <a:t>Fotos: </a:t>
            </a:r>
            <a:r>
              <a:rPr lang="de-DE" sz="800" dirty="0"/>
              <a:t>NABU/A. Marquardt</a:t>
            </a:r>
          </a:p>
        </p:txBody>
      </p:sp>
    </p:spTree>
    <p:extLst>
      <p:ext uri="{BB962C8B-B14F-4D97-AF65-F5344CB8AC3E}">
        <p14:creationId xmlns:p14="http://schemas.microsoft.com/office/powerpoint/2010/main" val="1996854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0" name="Inhaltsplatzhalt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0676" b="9128"/>
          <a:stretch/>
        </p:blipFill>
        <p:spPr>
          <a:xfrm>
            <a:off x="251520" y="1141200"/>
            <a:ext cx="4320480" cy="2930215"/>
          </a:xfrm>
        </p:spPr>
      </p:pic>
      <p:sp>
        <p:nvSpPr>
          <p:cNvPr id="4" name="Datumsplatzhalter 3"/>
          <p:cNvSpPr>
            <a:spLocks noGrp="1"/>
          </p:cNvSpPr>
          <p:nvPr>
            <p:ph type="dt" sz="half" idx="10"/>
          </p:nvPr>
        </p:nvSpPr>
        <p:spPr/>
        <p:txBody>
          <a:bodyPr/>
          <a:lstStyle/>
          <a:p>
            <a:fld id="{D3499911-D99F-49EF-BD07-14100595DF9B}" type="datetime1">
              <a:rPr lang="de-DE" smtClean="0"/>
              <a:t>25.03.2024</a:t>
            </a:fld>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16</a:t>
            </a:fld>
            <a:endParaRPr lang="de-DE"/>
          </a:p>
        </p:txBody>
      </p:sp>
      <p:sp>
        <p:nvSpPr>
          <p:cNvPr id="7" name="Textplatzhalter 6"/>
          <p:cNvSpPr>
            <a:spLocks noGrp="1"/>
          </p:cNvSpPr>
          <p:nvPr>
            <p:ph type="body" sz="quarter" idx="13"/>
          </p:nvPr>
        </p:nvSpPr>
        <p:spPr/>
        <p:txBody>
          <a:bodyPr/>
          <a:lstStyle/>
          <a:p>
            <a:endParaRPr lang="de-DE"/>
          </a:p>
        </p:txBody>
      </p:sp>
      <p:sp>
        <p:nvSpPr>
          <p:cNvPr id="11" name="Textfeld 10"/>
          <p:cNvSpPr txBox="1"/>
          <p:nvPr/>
        </p:nvSpPr>
        <p:spPr>
          <a:xfrm>
            <a:off x="395536" y="3651870"/>
            <a:ext cx="936104" cy="307777"/>
          </a:xfrm>
          <a:prstGeom prst="rect">
            <a:avLst/>
          </a:prstGeom>
          <a:solidFill>
            <a:schemeClr val="dk2">
              <a:alpha val="84000"/>
            </a:schemeClr>
          </a:solidFill>
          <a:ln>
            <a:noFill/>
          </a:ln>
        </p:spPr>
        <p:style>
          <a:lnRef idx="0">
            <a:scrgbClr r="0" g="0" b="0"/>
          </a:lnRef>
          <a:fillRef idx="1001">
            <a:schemeClr val="dk2"/>
          </a:fillRef>
          <a:effectRef idx="0">
            <a:scrgbClr r="0" g="0" b="0"/>
          </a:effectRef>
          <a:fontRef idx="minor">
            <a:schemeClr val="lt1"/>
          </a:fontRef>
        </p:style>
        <p:txBody>
          <a:bodyPr wrap="square" rtlCol="0">
            <a:spAutoFit/>
          </a:bodyPr>
          <a:lstStyle/>
          <a:p>
            <a:r>
              <a:rPr lang="de-DE" sz="1400" dirty="0" smtClean="0"/>
              <a:t>Stutensee</a:t>
            </a:r>
            <a:endParaRPr lang="de-DE" sz="1400" dirty="0"/>
          </a:p>
        </p:txBody>
      </p:sp>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5379" r="2878"/>
          <a:stretch/>
        </p:blipFill>
        <p:spPr>
          <a:xfrm>
            <a:off x="4716016" y="1141200"/>
            <a:ext cx="4032449" cy="2930215"/>
          </a:xfrm>
          <a:prstGeom prst="rect">
            <a:avLst/>
          </a:prstGeom>
        </p:spPr>
      </p:pic>
      <p:sp>
        <p:nvSpPr>
          <p:cNvPr id="13" name="Textfeld 12"/>
          <p:cNvSpPr txBox="1"/>
          <p:nvPr/>
        </p:nvSpPr>
        <p:spPr>
          <a:xfrm>
            <a:off x="4796256" y="3651870"/>
            <a:ext cx="1143744" cy="307777"/>
          </a:xfrm>
          <a:prstGeom prst="rect">
            <a:avLst/>
          </a:prstGeom>
          <a:solidFill>
            <a:schemeClr val="dk2">
              <a:alpha val="84000"/>
            </a:schemeClr>
          </a:solidFill>
          <a:ln>
            <a:noFill/>
          </a:ln>
        </p:spPr>
        <p:style>
          <a:lnRef idx="0">
            <a:scrgbClr r="0" g="0" b="0"/>
          </a:lnRef>
          <a:fillRef idx="1001">
            <a:schemeClr val="dk2"/>
          </a:fillRef>
          <a:effectRef idx="0">
            <a:scrgbClr r="0" g="0" b="0"/>
          </a:effectRef>
          <a:fontRef idx="minor">
            <a:schemeClr val="lt1"/>
          </a:fontRef>
        </p:style>
        <p:txBody>
          <a:bodyPr wrap="square" rtlCol="0">
            <a:spAutoFit/>
          </a:bodyPr>
          <a:lstStyle/>
          <a:p>
            <a:r>
              <a:rPr lang="de-DE" sz="1400" dirty="0" smtClean="0"/>
              <a:t>Hockenheim</a:t>
            </a:r>
            <a:endParaRPr lang="de-DE" sz="1400" dirty="0"/>
          </a:p>
        </p:txBody>
      </p:sp>
      <p:sp>
        <p:nvSpPr>
          <p:cNvPr id="14" name="Textfeld 13"/>
          <p:cNvSpPr txBox="1"/>
          <p:nvPr/>
        </p:nvSpPr>
        <p:spPr>
          <a:xfrm rot="16200000">
            <a:off x="8028095" y="3220112"/>
            <a:ext cx="1656184" cy="215444"/>
          </a:xfrm>
          <a:prstGeom prst="rect">
            <a:avLst/>
          </a:prstGeom>
          <a:noFill/>
        </p:spPr>
        <p:txBody>
          <a:bodyPr wrap="square" rtlCol="0">
            <a:spAutoFit/>
          </a:bodyPr>
          <a:lstStyle/>
          <a:p>
            <a:r>
              <a:rPr lang="de-DE" sz="800" dirty="0" smtClean="0"/>
              <a:t>Fotos: </a:t>
            </a:r>
            <a:r>
              <a:rPr lang="de-DE" sz="800" dirty="0"/>
              <a:t>NABU/A. Marquardt</a:t>
            </a:r>
          </a:p>
        </p:txBody>
      </p:sp>
    </p:spTree>
    <p:extLst>
      <p:ext uri="{BB962C8B-B14F-4D97-AF65-F5344CB8AC3E}">
        <p14:creationId xmlns:p14="http://schemas.microsoft.com/office/powerpoint/2010/main" val="19500443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95486"/>
            <a:ext cx="6665937" cy="4443958"/>
          </a:xfrm>
          <a:prstGeom prst="rect">
            <a:avLst/>
          </a:prstGeom>
        </p:spPr>
      </p:pic>
      <p:sp>
        <p:nvSpPr>
          <p:cNvPr id="5" name="Datumsplatzhalter 4"/>
          <p:cNvSpPr>
            <a:spLocks noGrp="1"/>
          </p:cNvSpPr>
          <p:nvPr>
            <p:ph type="dt" sz="half" idx="10"/>
          </p:nvPr>
        </p:nvSpPr>
        <p:spPr/>
        <p:txBody>
          <a:bodyPr/>
          <a:lstStyle/>
          <a:p>
            <a:pPr>
              <a:defRPr/>
            </a:pPr>
            <a:fld id="{D513CCDB-C2E2-4125-B500-BEE767610BC5}" type="datetime1">
              <a:rPr lang="de-DE" smtClean="0"/>
              <a:t>25.03.2024</a:t>
            </a:fld>
            <a:endParaRPr lang="de-DE" dirty="0"/>
          </a:p>
        </p:txBody>
      </p:sp>
      <p:sp>
        <p:nvSpPr>
          <p:cNvPr id="7" name="Foliennummernplatzhalter 6"/>
          <p:cNvSpPr>
            <a:spLocks noGrp="1"/>
          </p:cNvSpPr>
          <p:nvPr>
            <p:ph type="sldNum" sz="quarter" idx="12"/>
          </p:nvPr>
        </p:nvSpPr>
        <p:spPr/>
        <p:txBody>
          <a:bodyPr/>
          <a:lstStyle/>
          <a:p>
            <a:fld id="{A8EE168D-8E0D-45EC-AF90-2735E8CD2ECD}" type="slidenum">
              <a:rPr lang="de-DE" altLang="de-DE" smtClean="0"/>
              <a:pPr/>
              <a:t>17</a:t>
            </a:fld>
            <a:endParaRPr lang="de-DE" altLang="de-DE"/>
          </a:p>
        </p:txBody>
      </p:sp>
      <p:sp>
        <p:nvSpPr>
          <p:cNvPr id="10" name="Textfeld 9"/>
          <p:cNvSpPr txBox="1"/>
          <p:nvPr/>
        </p:nvSpPr>
        <p:spPr>
          <a:xfrm>
            <a:off x="1187624" y="4300348"/>
            <a:ext cx="1080120" cy="307777"/>
          </a:xfrm>
          <a:prstGeom prst="rect">
            <a:avLst/>
          </a:prstGeom>
          <a:solidFill>
            <a:schemeClr val="dk2">
              <a:alpha val="84000"/>
            </a:schemeClr>
          </a:solidFill>
          <a:ln>
            <a:noFill/>
          </a:ln>
        </p:spPr>
        <p:style>
          <a:lnRef idx="0">
            <a:scrgbClr r="0" g="0" b="0"/>
          </a:lnRef>
          <a:fillRef idx="1001">
            <a:schemeClr val="dk2"/>
          </a:fillRef>
          <a:effectRef idx="0">
            <a:scrgbClr r="0" g="0" b="0"/>
          </a:effectRef>
          <a:fontRef idx="minor">
            <a:schemeClr val="lt1"/>
          </a:fontRef>
        </p:style>
        <p:txBody>
          <a:bodyPr wrap="square" rtlCol="0">
            <a:spAutoFit/>
          </a:bodyPr>
          <a:lstStyle/>
          <a:p>
            <a:r>
              <a:rPr lang="de-DE" sz="1400" dirty="0" err="1" smtClean="0"/>
              <a:t>Wendlingen</a:t>
            </a:r>
            <a:endParaRPr lang="de-DE" sz="1400" dirty="0"/>
          </a:p>
        </p:txBody>
      </p:sp>
      <p:sp>
        <p:nvSpPr>
          <p:cNvPr id="6" name="Textfeld 5"/>
          <p:cNvSpPr txBox="1"/>
          <p:nvPr/>
        </p:nvSpPr>
        <p:spPr>
          <a:xfrm rot="16200000">
            <a:off x="7020562" y="3796176"/>
            <a:ext cx="1656184" cy="215444"/>
          </a:xfrm>
          <a:prstGeom prst="rect">
            <a:avLst/>
          </a:prstGeom>
          <a:noFill/>
        </p:spPr>
        <p:txBody>
          <a:bodyPr wrap="square" rtlCol="0">
            <a:spAutoFit/>
          </a:bodyPr>
          <a:lstStyle/>
          <a:p>
            <a:r>
              <a:rPr lang="de-DE" sz="800" dirty="0" smtClean="0"/>
              <a:t>Foto: </a:t>
            </a:r>
            <a:r>
              <a:rPr lang="de-DE" sz="800" dirty="0"/>
              <a:t>NABU/A. Marquardt</a:t>
            </a:r>
          </a:p>
        </p:txBody>
      </p:sp>
    </p:spTree>
    <p:extLst>
      <p:ext uri="{BB962C8B-B14F-4D97-AF65-F5344CB8AC3E}">
        <p14:creationId xmlns:p14="http://schemas.microsoft.com/office/powerpoint/2010/main" val="1843111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Bewerbung</a:t>
            </a:r>
            <a:endParaRPr lang="de-DE" dirty="0"/>
          </a:p>
        </p:txBody>
      </p:sp>
      <p:sp>
        <p:nvSpPr>
          <p:cNvPr id="3" name="Textplatzhalter 2"/>
          <p:cNvSpPr>
            <a:spLocks noGrp="1"/>
          </p:cNvSpPr>
          <p:nvPr>
            <p:ph type="body" idx="1"/>
          </p:nvPr>
        </p:nvSpPr>
        <p:spPr/>
        <p:txBody>
          <a:bodyPr/>
          <a:lstStyle/>
          <a:p>
            <a:r>
              <a:rPr lang="de-DE" dirty="0" smtClean="0"/>
              <a:t>Jedes Jahr werden 15 Kommunen ausgewählt.</a:t>
            </a:r>
            <a:endParaRPr lang="de-DE" dirty="0"/>
          </a:p>
        </p:txBody>
      </p:sp>
      <p:sp>
        <p:nvSpPr>
          <p:cNvPr id="4" name="Datumsplatzhalter 3"/>
          <p:cNvSpPr>
            <a:spLocks noGrp="1"/>
          </p:cNvSpPr>
          <p:nvPr>
            <p:ph type="dt" sz="half" idx="10"/>
          </p:nvPr>
        </p:nvSpPr>
        <p:spPr/>
        <p:txBody>
          <a:bodyPr/>
          <a:lstStyle/>
          <a:p>
            <a:pPr>
              <a:defRPr/>
            </a:pPr>
            <a:fld id="{CFFA8DF1-4EDE-4222-8DB9-3AC4BF9B0105}" type="datetime1">
              <a:rPr lang="de-DE" smtClean="0"/>
              <a:t>25.03.2024</a:t>
            </a:fld>
            <a:endParaRPr lang="de-DE" dirty="0"/>
          </a:p>
        </p:txBody>
      </p:sp>
      <p:sp>
        <p:nvSpPr>
          <p:cNvPr id="6" name="Foliennummernplatzhalter 5"/>
          <p:cNvSpPr>
            <a:spLocks noGrp="1"/>
          </p:cNvSpPr>
          <p:nvPr>
            <p:ph type="sldNum" sz="quarter" idx="12"/>
          </p:nvPr>
        </p:nvSpPr>
        <p:spPr/>
        <p:txBody>
          <a:bodyPr/>
          <a:lstStyle/>
          <a:p>
            <a:fld id="{07ECC689-28B4-4474-99A8-0C54A464EE67}" type="slidenum">
              <a:rPr lang="de-DE" altLang="de-DE" smtClean="0"/>
              <a:pPr/>
              <a:t>18</a:t>
            </a:fld>
            <a:endParaRPr lang="de-DE" altLang="de-DE"/>
          </a:p>
        </p:txBody>
      </p:sp>
    </p:spTree>
    <p:extLst>
      <p:ext uri="{BB962C8B-B14F-4D97-AF65-F5344CB8AC3E}">
        <p14:creationId xmlns:p14="http://schemas.microsoft.com/office/powerpoint/2010/main" val="1512698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a:r>
            <a:br>
              <a:rPr lang="de-DE" dirty="0" smtClean="0"/>
            </a:br>
            <a:r>
              <a:rPr lang="de-DE" dirty="0" smtClean="0"/>
              <a:t>Eckdaten</a:t>
            </a:r>
            <a:endParaRPr lang="de-DE" dirty="0"/>
          </a:p>
        </p:txBody>
      </p:sp>
      <p:sp>
        <p:nvSpPr>
          <p:cNvPr id="11" name="Inhaltsplatzhalter 10"/>
          <p:cNvSpPr>
            <a:spLocks noGrp="1"/>
          </p:cNvSpPr>
          <p:nvPr>
            <p:ph idx="1"/>
          </p:nvPr>
        </p:nvSpPr>
        <p:spPr>
          <a:xfrm>
            <a:off x="457200" y="1080000"/>
            <a:ext cx="4834880" cy="3366000"/>
          </a:xfrm>
        </p:spPr>
        <p:txBody>
          <a:bodyPr/>
          <a:lstStyle/>
          <a:p>
            <a:pPr marL="257175" indent="-257175">
              <a:buFont typeface="Arial" panose="020B0604020202020204" pitchFamily="34" charset="0"/>
              <a:buChar char="•"/>
            </a:pPr>
            <a:r>
              <a:rPr lang="de-DE" dirty="0"/>
              <a:t>Kommunen erhalten die Unterlagen postalisch im Herbst</a:t>
            </a:r>
          </a:p>
          <a:p>
            <a:pPr marL="257175" indent="-257175">
              <a:buFont typeface="Arial" panose="020B0604020202020204" pitchFamily="34" charset="0"/>
              <a:buChar char="•"/>
            </a:pPr>
            <a:r>
              <a:rPr lang="de-DE" dirty="0" smtClean="0"/>
              <a:t>Bewerbungssprechstunden mit NABU-Team</a:t>
            </a:r>
          </a:p>
          <a:p>
            <a:pPr marL="257175" indent="-257175">
              <a:buFont typeface="Arial" panose="020B0604020202020204" pitchFamily="34" charset="0"/>
              <a:buChar char="•"/>
            </a:pPr>
            <a:r>
              <a:rPr lang="de-DE" dirty="0"/>
              <a:t>50% finanzieller Eigenanteil der Kommune </a:t>
            </a:r>
          </a:p>
          <a:p>
            <a:pPr marL="257175" indent="-257175">
              <a:buFont typeface="Arial" panose="020B0604020202020204" pitchFamily="34" charset="0"/>
              <a:buChar char="•"/>
            </a:pPr>
            <a:r>
              <a:rPr lang="de-DE" b="1" dirty="0" smtClean="0"/>
              <a:t>Bewerbungsfrist</a:t>
            </a:r>
            <a:r>
              <a:rPr lang="de-DE" b="1" dirty="0"/>
              <a:t>: 31. Dezember (jährlich bis 2027)</a:t>
            </a:r>
          </a:p>
          <a:p>
            <a:pPr marL="257175" indent="-257175">
              <a:buFont typeface="Arial" panose="020B0604020202020204" pitchFamily="34" charset="0"/>
              <a:buChar char="•"/>
            </a:pPr>
            <a:endParaRPr lang="de-DE" dirty="0" smtClean="0"/>
          </a:p>
          <a:p>
            <a:r>
              <a:rPr lang="de-DE" b="1" dirty="0" smtClean="0"/>
              <a:t>Notwendige Unterlagen:</a:t>
            </a:r>
          </a:p>
          <a:p>
            <a:pPr marL="389335" lvl="1" indent="-257175">
              <a:buFont typeface="Source Sans Pro" panose="020B0503030403020204" pitchFamily="34" charset="0"/>
              <a:buChar char="☑"/>
            </a:pPr>
            <a:r>
              <a:rPr lang="de-DE" dirty="0" smtClean="0"/>
              <a:t>Bewerbungsformular</a:t>
            </a:r>
          </a:p>
          <a:p>
            <a:pPr marL="389335" lvl="1" indent="-257175">
              <a:buFont typeface="Source Sans Pro" panose="020B0503030403020204" pitchFamily="34" charset="0"/>
              <a:buChar char="☑"/>
            </a:pPr>
            <a:r>
              <a:rPr lang="de-DE" dirty="0" smtClean="0"/>
              <a:t>Motivationsschreiben</a:t>
            </a:r>
          </a:p>
          <a:p>
            <a:pPr marL="389335" lvl="1" indent="-257175">
              <a:buFont typeface="Source Sans Pro" panose="020B0503030403020204" pitchFamily="34" charset="0"/>
              <a:buChar char="☑"/>
            </a:pPr>
            <a:r>
              <a:rPr lang="de-DE" dirty="0" err="1" smtClean="0"/>
              <a:t>Ortsplan</a:t>
            </a:r>
            <a:r>
              <a:rPr lang="de-DE" dirty="0" smtClean="0"/>
              <a:t> mit etwa zu 5 möglichen Standorten</a:t>
            </a:r>
          </a:p>
          <a:p>
            <a:pPr marL="389335" lvl="1" indent="-257175">
              <a:buFont typeface="Source Sans Pro" panose="020B0503030403020204" pitchFamily="34" charset="0"/>
              <a:buChar char="☑"/>
            </a:pPr>
            <a:r>
              <a:rPr lang="de-DE" dirty="0" smtClean="0"/>
              <a:t>Fotos der Flächen</a:t>
            </a:r>
          </a:p>
        </p:txBody>
      </p:sp>
      <p:sp>
        <p:nvSpPr>
          <p:cNvPr id="4" name="Datumsplatzhalter 3"/>
          <p:cNvSpPr>
            <a:spLocks noGrp="1"/>
          </p:cNvSpPr>
          <p:nvPr>
            <p:ph type="dt" sz="half" idx="10"/>
          </p:nvPr>
        </p:nvSpPr>
        <p:spPr/>
        <p:txBody>
          <a:bodyPr/>
          <a:lstStyle/>
          <a:p>
            <a:fld id="{BD7E8D10-30E1-4F2F-98CE-FFDE99F2A7CB}" type="datetime1">
              <a:rPr lang="de-DE" smtClean="0"/>
              <a:t>25.03.2024</a:t>
            </a:fld>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19</a:t>
            </a:fld>
            <a:endParaRPr lang="de-DE"/>
          </a:p>
        </p:txBody>
      </p:sp>
      <p:sp>
        <p:nvSpPr>
          <p:cNvPr id="3" name="Textplatzhalter 2"/>
          <p:cNvSpPr>
            <a:spLocks noGrp="1"/>
          </p:cNvSpPr>
          <p:nvPr>
            <p:ph type="body" sz="quarter" idx="13"/>
          </p:nvPr>
        </p:nvSpPr>
        <p:spPr/>
        <p:txBody>
          <a:bodyPr/>
          <a:lstStyle/>
          <a:p>
            <a:endParaRPr lang="de-DE" dirty="0"/>
          </a:p>
        </p:txBody>
      </p:sp>
      <p:pic>
        <p:nvPicPr>
          <p:cNvPr id="14" name="Inhaltsplatzhalter 13"/>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611813" y="771525"/>
            <a:ext cx="3532187" cy="2520950"/>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961" y="3726566"/>
            <a:ext cx="3558208" cy="747984"/>
          </a:xfrm>
          <a:prstGeom prst="rect">
            <a:avLst/>
          </a:prstGeom>
        </p:spPr>
      </p:pic>
      <p:sp>
        <p:nvSpPr>
          <p:cNvPr id="12" name="Textfeld 11"/>
          <p:cNvSpPr txBox="1"/>
          <p:nvPr/>
        </p:nvSpPr>
        <p:spPr>
          <a:xfrm rot="21408577">
            <a:off x="5370720" y="3860615"/>
            <a:ext cx="3600000" cy="338554"/>
          </a:xfrm>
          <a:prstGeom prst="rect">
            <a:avLst/>
          </a:prstGeom>
          <a:noFill/>
        </p:spPr>
        <p:txBody>
          <a:bodyPr wrap="square" rtlCol="0">
            <a:spAutoFit/>
          </a:bodyPr>
          <a:lstStyle/>
          <a:p>
            <a:r>
              <a:rPr lang="de-DE" sz="1600" b="1" dirty="0" smtClean="0">
                <a:solidFill>
                  <a:schemeClr val="bg1"/>
                </a:solidFill>
                <a:latin typeface="Arial" panose="020B0604020202020204" pitchFamily="34" charset="0"/>
                <a:ea typeface="NABU Hand" panose="020B0503030403020204" pitchFamily="34" charset="0"/>
                <a:cs typeface="Arial" panose="020B0604020202020204" pitchFamily="34" charset="0"/>
              </a:rPr>
              <a:t>www.Naturnahdran.de/bewerben</a:t>
            </a:r>
            <a:endParaRPr lang="de-DE" sz="1200" b="1" dirty="0">
              <a:solidFill>
                <a:schemeClr val="bg1"/>
              </a:solidFill>
              <a:latin typeface="Arial" panose="020B0604020202020204" pitchFamily="34" charset="0"/>
              <a:ea typeface="NABU Hand" panose="020B0503030403020204" pitchFamily="34" charset="0"/>
              <a:cs typeface="Arial" panose="020B0604020202020204" pitchFamily="34" charset="0"/>
            </a:endParaRPr>
          </a:p>
        </p:txBody>
      </p:sp>
    </p:spTree>
    <p:extLst>
      <p:ext uri="{BB962C8B-B14F-4D97-AF65-F5344CB8AC3E}">
        <p14:creationId xmlns:p14="http://schemas.microsoft.com/office/powerpoint/2010/main" val="1602090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noChangeArrowheads="1"/>
          </p:cNvSpPr>
          <p:nvPr>
            <p:ph type="title"/>
          </p:nvPr>
        </p:nvSpPr>
        <p:spPr/>
        <p:txBody>
          <a:bodyPr/>
          <a:lstStyle/>
          <a:p>
            <a:r>
              <a:rPr lang="de-DE" altLang="de-DE" dirty="0" smtClean="0"/>
              <a:t>„Natur nah dran“</a:t>
            </a:r>
            <a:endParaRPr lang="de-DE" altLang="de-DE" dirty="0"/>
          </a:p>
        </p:txBody>
      </p:sp>
      <p:sp>
        <p:nvSpPr>
          <p:cNvPr id="17" name="Inhaltsplatzhalter 16"/>
          <p:cNvSpPr>
            <a:spLocks noGrp="1"/>
          </p:cNvSpPr>
          <p:nvPr>
            <p:ph idx="1"/>
          </p:nvPr>
        </p:nvSpPr>
        <p:spPr>
          <a:xfrm>
            <a:off x="457200" y="1080000"/>
            <a:ext cx="5987008" cy="3366000"/>
          </a:xfrm>
        </p:spPr>
        <p:txBody>
          <a:bodyPr/>
          <a:lstStyle/>
          <a:p>
            <a:r>
              <a:rPr lang="de-DE" dirty="0"/>
              <a:t>Kooperationsprojekt von </a:t>
            </a:r>
            <a:r>
              <a:rPr lang="de-DE" b="1" dirty="0"/>
              <a:t>NABU</a:t>
            </a:r>
            <a:r>
              <a:rPr lang="de-DE" dirty="0"/>
              <a:t> und </a:t>
            </a:r>
            <a:r>
              <a:rPr lang="de-DE" b="1" dirty="0" smtClean="0"/>
              <a:t>Umweltministerium BW</a:t>
            </a:r>
            <a:r>
              <a:rPr lang="de-DE" dirty="0" smtClean="0"/>
              <a:t> </a:t>
            </a:r>
            <a:r>
              <a:rPr lang="de-DE" dirty="0"/>
              <a:t>zur Förderung der </a:t>
            </a:r>
            <a:r>
              <a:rPr lang="de-DE" b="1" dirty="0"/>
              <a:t>biologischen Vielfalt im </a:t>
            </a:r>
            <a:r>
              <a:rPr lang="de-DE" b="1" dirty="0" smtClean="0"/>
              <a:t>Siedlungsraum</a:t>
            </a:r>
            <a:r>
              <a:rPr lang="de-DE" dirty="0" smtClean="0"/>
              <a:t>. Die </a:t>
            </a:r>
            <a:r>
              <a:rPr lang="de-DE" dirty="0"/>
              <a:t>Kommunen wandeln </a:t>
            </a:r>
            <a:r>
              <a:rPr lang="de-DE" dirty="0" smtClean="0"/>
              <a:t>öffentliche Grünflächen </a:t>
            </a:r>
            <a:r>
              <a:rPr lang="de-DE" dirty="0"/>
              <a:t>in artenreiche Wildblumenwiesen oder blühende Wildstaudensäume um. </a:t>
            </a:r>
            <a:endParaRPr lang="de-DE" dirty="0" smtClean="0"/>
          </a:p>
          <a:p>
            <a:endParaRPr lang="de-DE" b="1" dirty="0"/>
          </a:p>
          <a:p>
            <a:r>
              <a:rPr lang="de-DE" b="1" dirty="0" smtClean="0"/>
              <a:t>Für Städte und Gemeinden:</a:t>
            </a:r>
          </a:p>
          <a:p>
            <a:pPr marL="257175" indent="-257175">
              <a:buFont typeface="Arial" panose="020B0604020202020204" pitchFamily="34" charset="0"/>
              <a:buChar char="•"/>
            </a:pPr>
            <a:r>
              <a:rPr lang="de-DE" dirty="0" smtClean="0"/>
              <a:t>Max. 15.000 Euro (</a:t>
            </a:r>
            <a:r>
              <a:rPr lang="de-DE" dirty="0"/>
              <a:t>50 % der zuwendungsfähigen </a:t>
            </a:r>
            <a:r>
              <a:rPr lang="de-DE" dirty="0" smtClean="0"/>
              <a:t>Ausgaben)</a:t>
            </a:r>
          </a:p>
          <a:p>
            <a:pPr marL="257175" indent="-257175">
              <a:buFont typeface="Arial" panose="020B0604020202020204" pitchFamily="34" charset="0"/>
              <a:buChar char="•"/>
            </a:pPr>
            <a:r>
              <a:rPr lang="de-DE" dirty="0" smtClean="0"/>
              <a:t>Praxisnahe Schulungen für kommunale Mitarbeitende</a:t>
            </a:r>
          </a:p>
          <a:p>
            <a:pPr marL="257175" indent="-257175">
              <a:buFont typeface="Arial" panose="020B0604020202020204" pitchFamily="34" charset="0"/>
              <a:buChar char="•"/>
            </a:pPr>
            <a:r>
              <a:rPr lang="de-DE" dirty="0"/>
              <a:t>fachliche </a:t>
            </a:r>
            <a:r>
              <a:rPr lang="de-DE" dirty="0" smtClean="0"/>
              <a:t>Unterstützung durch Naturgartenfachplaner*innen</a:t>
            </a:r>
          </a:p>
          <a:p>
            <a:pPr marL="257175" indent="-257175">
              <a:buFont typeface="Arial" panose="020B0604020202020204" pitchFamily="34" charset="0"/>
              <a:buChar char="•"/>
            </a:pPr>
            <a:endParaRPr lang="de-DE" dirty="0" smtClean="0"/>
          </a:p>
          <a:p>
            <a:endParaRPr lang="de-DE" dirty="0"/>
          </a:p>
        </p:txBody>
      </p:sp>
      <p:sp>
        <p:nvSpPr>
          <p:cNvPr id="3" name="Datumsplatzhalter 2"/>
          <p:cNvSpPr>
            <a:spLocks noGrp="1"/>
          </p:cNvSpPr>
          <p:nvPr>
            <p:ph type="dt" sz="half" idx="10"/>
          </p:nvPr>
        </p:nvSpPr>
        <p:spPr/>
        <p:txBody>
          <a:bodyPr/>
          <a:lstStyle/>
          <a:p>
            <a:fld id="{A2F2C474-07C9-48E4-B920-C52AF768F32D}" type="datetime1">
              <a:rPr lang="de-DE" smtClean="0"/>
              <a:t>25.03.2024</a:t>
            </a:fld>
            <a:endParaRPr lang="de-DE" dirty="0"/>
          </a:p>
        </p:txBody>
      </p:sp>
      <p:sp>
        <p:nvSpPr>
          <p:cNvPr id="5" name="Foliennummernplatzhalter 4"/>
          <p:cNvSpPr>
            <a:spLocks noGrp="1"/>
          </p:cNvSpPr>
          <p:nvPr>
            <p:ph type="sldNum" sz="quarter" idx="12"/>
          </p:nvPr>
        </p:nvSpPr>
        <p:spPr/>
        <p:txBody>
          <a:bodyPr/>
          <a:lstStyle/>
          <a:p>
            <a:fld id="{16EFD5B1-68CB-4A29-8F6C-4D18DB05CB6D}" type="slidenum">
              <a:rPr lang="de-DE" smtClean="0"/>
              <a:pPr/>
              <a:t>2</a:t>
            </a:fld>
            <a:endParaRPr lang="de-DE"/>
          </a:p>
        </p:txBody>
      </p:sp>
      <p:sp>
        <p:nvSpPr>
          <p:cNvPr id="4" name="Textplatzhalter 3"/>
          <p:cNvSpPr>
            <a:spLocks noGrp="1"/>
          </p:cNvSpPr>
          <p:nvPr>
            <p:ph type="body" sz="quarter" idx="13"/>
          </p:nvPr>
        </p:nvSpPr>
        <p:spPr/>
        <p:txBody>
          <a:bodyPr/>
          <a:lstStyle/>
          <a:p>
            <a:endParaRPr lang="de-DE"/>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0653">
            <a:off x="5883301" y="208692"/>
            <a:ext cx="1433078" cy="1029892"/>
          </a:xfrm>
          <a:prstGeom prst="rect">
            <a:avLst/>
          </a:prstGeom>
        </p:spPr>
      </p:pic>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4663" y="2417063"/>
            <a:ext cx="1916403" cy="610072"/>
          </a:xfrm>
          <a:prstGeom prst="rect">
            <a:avLst/>
          </a:prstGeom>
        </p:spPr>
      </p:pic>
      <p:sp>
        <p:nvSpPr>
          <p:cNvPr id="2" name="Textfeld 1"/>
          <p:cNvSpPr txBox="1"/>
          <p:nvPr/>
        </p:nvSpPr>
        <p:spPr>
          <a:xfrm>
            <a:off x="6677893" y="2099189"/>
            <a:ext cx="1440160" cy="246221"/>
          </a:xfrm>
          <a:prstGeom prst="rect">
            <a:avLst/>
          </a:prstGeom>
          <a:noFill/>
        </p:spPr>
        <p:txBody>
          <a:bodyPr wrap="square" rtlCol="0">
            <a:spAutoFit/>
          </a:bodyPr>
          <a:lstStyle/>
          <a:p>
            <a:r>
              <a:rPr lang="de-DE" sz="1000" dirty="0"/>
              <a:t>Gefördert von:</a:t>
            </a:r>
          </a:p>
        </p:txBody>
      </p:sp>
      <p:pic>
        <p:nvPicPr>
          <p:cNvPr id="9" name="Bild 15" descr="NABU_Logo_fuer_ppt_NABU.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9779" y="-66339"/>
            <a:ext cx="1522809" cy="129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Untertitel 2"/>
          <p:cNvSpPr txBox="1">
            <a:spLocks/>
          </p:cNvSpPr>
          <p:nvPr/>
        </p:nvSpPr>
        <p:spPr>
          <a:xfrm>
            <a:off x="6804248" y="3680622"/>
            <a:ext cx="2232248" cy="507858"/>
          </a:xfrm>
          <a:prstGeom prst="rect">
            <a:avLst/>
          </a:prstGeom>
        </p:spPr>
        <p:txBody>
          <a:bodyPr vert="horz" lIns="0" tIns="0" rIns="0" bIns="0" rtlCol="0">
            <a:noAutofit/>
          </a:bodyPr>
          <a:lstStyle>
            <a:lvl1pPr marL="0" indent="0" algn="l" defTabSz="914400" rtl="0" eaLnBrk="1" latinLnBrk="0" hangingPunct="1">
              <a:spcBef>
                <a:spcPts val="1000"/>
              </a:spcBef>
              <a:spcAft>
                <a:spcPts val="0"/>
              </a:spcAft>
              <a:buClr>
                <a:schemeClr val="tx2"/>
              </a:buClr>
              <a:buSzPct val="85000"/>
              <a:buFont typeface="Arial" pitchFamily="34" charset="0"/>
              <a:buNone/>
              <a:defRPr sz="1800" kern="1200" baseline="0">
                <a:solidFill>
                  <a:srgbClr val="598F1F"/>
                </a:solidFill>
                <a:latin typeface="Source Sans Pro"/>
                <a:ea typeface="+mn-ea"/>
                <a:cs typeface="Source Sans Pro"/>
              </a:defRPr>
            </a:lvl1pPr>
            <a:lvl2pPr marL="457200" indent="0" algn="ctr" defTabSz="914400" rtl="0" eaLnBrk="1" latinLnBrk="0" hangingPunct="1">
              <a:spcBef>
                <a:spcPts val="1000"/>
              </a:spcBef>
              <a:spcAft>
                <a:spcPts val="0"/>
              </a:spcAft>
              <a:buClr>
                <a:schemeClr val="tx2"/>
              </a:buClr>
              <a:buSzPct val="100000"/>
              <a:buFont typeface="Arial"/>
              <a:buNone/>
              <a:defRPr sz="2000" kern="1200" baseline="0">
                <a:solidFill>
                  <a:schemeClr val="tx1">
                    <a:tint val="75000"/>
                  </a:schemeClr>
                </a:solidFill>
                <a:latin typeface="Source Sans Pro"/>
                <a:ea typeface="+mn-ea"/>
                <a:cs typeface="Source Sans Pro"/>
              </a:defRPr>
            </a:lvl2pPr>
            <a:lvl3pPr marL="914400" indent="0" algn="ctr" defTabSz="914400" rtl="0" eaLnBrk="1" latinLnBrk="0" hangingPunct="1">
              <a:spcBef>
                <a:spcPts val="1000"/>
              </a:spcBef>
              <a:spcAft>
                <a:spcPts val="0"/>
              </a:spcAft>
              <a:buClr>
                <a:schemeClr val="tx2"/>
              </a:buClr>
              <a:buSzPct val="100000"/>
              <a:buFont typeface="Arial"/>
              <a:buNone/>
              <a:defRPr sz="2000" kern="1200" baseline="0">
                <a:solidFill>
                  <a:schemeClr val="tx1">
                    <a:tint val="75000"/>
                  </a:schemeClr>
                </a:solidFill>
                <a:latin typeface="Source Sans Pro"/>
                <a:ea typeface="+mn-ea"/>
                <a:cs typeface="Source Sans Pro"/>
              </a:defRPr>
            </a:lvl3pPr>
            <a:lvl4pPr marL="1371600" indent="0" algn="ctr" defTabSz="914400" rtl="0" eaLnBrk="1" latinLnBrk="0" hangingPunct="1">
              <a:spcBef>
                <a:spcPts val="1000"/>
              </a:spcBef>
              <a:spcAft>
                <a:spcPts val="0"/>
              </a:spcAft>
              <a:buClr>
                <a:schemeClr val="tx2"/>
              </a:buClr>
              <a:buFont typeface="Arial"/>
              <a:buNone/>
              <a:defRPr sz="2000" kern="1200" baseline="0">
                <a:solidFill>
                  <a:schemeClr val="tx1">
                    <a:tint val="75000"/>
                  </a:schemeClr>
                </a:solidFill>
                <a:latin typeface="Source Sans Pro"/>
                <a:ea typeface="+mn-ea"/>
                <a:cs typeface="Source Sans Pro"/>
              </a:defRPr>
            </a:lvl4pPr>
            <a:lvl5pPr marL="1828800" indent="0" algn="ctr" defTabSz="914400" rtl="0" eaLnBrk="1" latinLnBrk="0" hangingPunct="1">
              <a:spcBef>
                <a:spcPts val="1000"/>
              </a:spcBef>
              <a:spcAft>
                <a:spcPts val="0"/>
              </a:spcAft>
              <a:buClr>
                <a:schemeClr val="tx2"/>
              </a:buClr>
              <a:buSzPct val="100000"/>
              <a:buFont typeface="Arial"/>
              <a:buNone/>
              <a:defRPr sz="2000" kern="1200" baseline="0">
                <a:solidFill>
                  <a:schemeClr val="tx1">
                    <a:tint val="75000"/>
                  </a:schemeClr>
                </a:solidFill>
                <a:latin typeface="Source Sans Pro"/>
                <a:ea typeface="+mn-ea"/>
                <a:cs typeface="Source Sans Pro"/>
              </a:defRPr>
            </a:lvl5pPr>
            <a:lvl6pPr marL="2286000" indent="0" algn="ctr" defTabSz="914400" rtl="0" eaLnBrk="1" latinLnBrk="0" hangingPunct="1">
              <a:spcBef>
                <a:spcPts val="1000"/>
              </a:spcBef>
              <a:buClr>
                <a:schemeClr val="tx2"/>
              </a:buClr>
              <a:buFont typeface="+mj-lt"/>
              <a:buNone/>
              <a:defRPr sz="2000" kern="1200">
                <a:solidFill>
                  <a:schemeClr val="tx1">
                    <a:tint val="75000"/>
                  </a:schemeClr>
                </a:solidFill>
                <a:latin typeface="+mn-lt"/>
                <a:ea typeface="+mn-ea"/>
                <a:cs typeface="+mn-cs"/>
              </a:defRPr>
            </a:lvl6pPr>
            <a:lvl7pPr marL="2743200" indent="0" algn="ctr" defTabSz="914400" rtl="0" eaLnBrk="1" latinLnBrk="0" hangingPunct="1">
              <a:spcBef>
                <a:spcPts val="1000"/>
              </a:spcBef>
              <a:buClr>
                <a:schemeClr val="tx2"/>
              </a:buClr>
              <a:buFont typeface="+mj-lt"/>
              <a:buNone/>
              <a:defRPr sz="2000" kern="1200">
                <a:solidFill>
                  <a:schemeClr val="tx1">
                    <a:tint val="75000"/>
                  </a:schemeClr>
                </a:solidFill>
                <a:latin typeface="+mn-lt"/>
                <a:ea typeface="+mn-ea"/>
                <a:cs typeface="+mn-cs"/>
              </a:defRPr>
            </a:lvl7pPr>
            <a:lvl8pPr marL="3200400" indent="0" algn="ctr" defTabSz="914400" rtl="0" eaLnBrk="1" latinLnBrk="0" hangingPunct="1">
              <a:spcBef>
                <a:spcPts val="1000"/>
              </a:spcBef>
              <a:buClr>
                <a:schemeClr val="tx2"/>
              </a:buClr>
              <a:buFont typeface="+mj-lt"/>
              <a:buNone/>
              <a:defRPr sz="2000" kern="1200">
                <a:solidFill>
                  <a:schemeClr val="tx1">
                    <a:tint val="75000"/>
                  </a:schemeClr>
                </a:solidFill>
                <a:latin typeface="+mn-lt"/>
                <a:ea typeface="+mn-ea"/>
                <a:cs typeface="+mn-cs"/>
              </a:defRPr>
            </a:lvl8pPr>
            <a:lvl9pPr marL="3657600" indent="0" algn="ctr" defTabSz="914400" rtl="0" eaLnBrk="1" latinLnBrk="0" hangingPunct="1">
              <a:spcBef>
                <a:spcPts val="1000"/>
              </a:spcBef>
              <a:buClr>
                <a:schemeClr val="tx2"/>
              </a:buClr>
              <a:buFont typeface="+mj-lt"/>
              <a:buNone/>
              <a:defRPr sz="2000" kern="1200">
                <a:solidFill>
                  <a:schemeClr val="tx1">
                    <a:tint val="75000"/>
                  </a:schemeClr>
                </a:solidFill>
                <a:latin typeface="+mn-lt"/>
                <a:ea typeface="+mn-ea"/>
                <a:cs typeface="+mn-cs"/>
              </a:defRPr>
            </a:lvl9pPr>
          </a:lstStyle>
          <a:p>
            <a:r>
              <a:rPr lang="de-DE" sz="1000" dirty="0" smtClean="0">
                <a:solidFill>
                  <a:schemeClr val="tx1"/>
                </a:solidFill>
              </a:rPr>
              <a:t>mit Unterstützung von</a:t>
            </a:r>
            <a:endParaRPr lang="de-DE" sz="1000" dirty="0">
              <a:solidFill>
                <a:schemeClr val="tx1"/>
              </a:solidFill>
            </a:endParaRPr>
          </a:p>
        </p:txBody>
      </p:sp>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4248" y="4083918"/>
            <a:ext cx="1156183" cy="595509"/>
          </a:xfrm>
          <a:prstGeom prst="rect">
            <a:avLst/>
          </a:prstGeom>
        </p:spPr>
      </p:pic>
      <p:pic>
        <p:nvPicPr>
          <p:cNvPr id="14" name="Grafi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9333" y="3741537"/>
            <a:ext cx="671757" cy="940730"/>
          </a:xfrm>
          <a:prstGeom prst="rect">
            <a:avLst/>
          </a:prstGeom>
        </p:spPr>
      </p:pic>
    </p:spTree>
    <p:extLst>
      <p:ext uri="{BB962C8B-B14F-4D97-AF65-F5344CB8AC3E}">
        <p14:creationId xmlns:p14="http://schemas.microsoft.com/office/powerpoint/2010/main" val="4143607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6748" y="2573127"/>
            <a:ext cx="3054597" cy="2036398"/>
          </a:xfrm>
          <a:prstGeom prst="rect">
            <a:avLst/>
          </a:prstGeom>
        </p:spPr>
      </p:pic>
      <p:sp>
        <p:nvSpPr>
          <p:cNvPr id="2" name="Titel 1"/>
          <p:cNvSpPr>
            <a:spLocks noGrp="1"/>
          </p:cNvSpPr>
          <p:nvPr>
            <p:ph type="title"/>
          </p:nvPr>
        </p:nvSpPr>
        <p:spPr/>
        <p:txBody>
          <a:bodyPr/>
          <a:lstStyle/>
          <a:p>
            <a:r>
              <a:rPr lang="de-DE" dirty="0" smtClean="0"/>
              <a:t>Welche Flächen eignen sich?</a:t>
            </a:r>
            <a:endParaRPr lang="de-DE" dirty="0"/>
          </a:p>
        </p:txBody>
      </p:sp>
      <p:sp>
        <p:nvSpPr>
          <p:cNvPr id="3" name="Inhaltsplatzhalter 2"/>
          <p:cNvSpPr>
            <a:spLocks noGrp="1"/>
          </p:cNvSpPr>
          <p:nvPr>
            <p:ph sz="half" idx="1"/>
          </p:nvPr>
        </p:nvSpPr>
        <p:spPr/>
        <p:txBody>
          <a:bodyPr/>
          <a:lstStyle/>
          <a:p>
            <a:pPr marL="257175" indent="-257175">
              <a:buFont typeface="Arial" panose="020B0604020202020204" pitchFamily="34" charset="0"/>
              <a:buChar char="•"/>
            </a:pPr>
            <a:r>
              <a:rPr lang="de-DE" dirty="0"/>
              <a:t>Große und kleine Flächen </a:t>
            </a:r>
          </a:p>
          <a:p>
            <a:pPr marL="257175" indent="-257175">
              <a:buFont typeface="Arial" panose="020B0604020202020204" pitchFamily="34" charset="0"/>
              <a:buChar char="•"/>
            </a:pPr>
            <a:r>
              <a:rPr lang="de-DE" dirty="0"/>
              <a:t>Innerhalb der Ortsgrenzen </a:t>
            </a:r>
          </a:p>
          <a:p>
            <a:pPr marL="257175" indent="-257175">
              <a:buFont typeface="Arial" panose="020B0604020202020204" pitchFamily="34" charset="0"/>
              <a:buChar char="•"/>
            </a:pPr>
            <a:r>
              <a:rPr lang="de-DE" dirty="0"/>
              <a:t>Gemeindeeigene Flächen </a:t>
            </a:r>
          </a:p>
          <a:p>
            <a:pPr marL="257175" indent="-257175">
              <a:buFont typeface="Arial" panose="020B0604020202020204" pitchFamily="34" charset="0"/>
              <a:buChar char="•"/>
            </a:pPr>
            <a:r>
              <a:rPr lang="de-DE" dirty="0"/>
              <a:t>Prominente Flächen</a:t>
            </a:r>
          </a:p>
          <a:p>
            <a:pPr marL="257175" indent="-257175">
              <a:buFont typeface="Arial" panose="020B0604020202020204" pitchFamily="34" charset="0"/>
              <a:buChar char="•"/>
            </a:pPr>
            <a:r>
              <a:rPr lang="de-DE" dirty="0"/>
              <a:t>Straßenbegleitflächen, sofern Höchstgeschwindigkeit nicht mehr als 30 bis 50km/h</a:t>
            </a:r>
          </a:p>
          <a:p>
            <a:pPr marL="257175" indent="-257175">
              <a:buFont typeface="Arial" panose="020B0604020202020204" pitchFamily="34" charset="0"/>
              <a:buChar char="•"/>
            </a:pPr>
            <a:r>
              <a:rPr lang="de-DE" dirty="0" smtClean="0"/>
              <a:t>Wenig </a:t>
            </a:r>
            <a:r>
              <a:rPr lang="de-DE" dirty="0"/>
              <a:t>bis kein </a:t>
            </a:r>
            <a:r>
              <a:rPr lang="de-DE" dirty="0" smtClean="0"/>
              <a:t>Baumbesatz</a:t>
            </a:r>
          </a:p>
          <a:p>
            <a:endParaRPr lang="de-DE" dirty="0"/>
          </a:p>
          <a:p>
            <a:endParaRPr lang="de-DE" dirty="0" smtClean="0"/>
          </a:p>
          <a:p>
            <a:endParaRPr lang="de-DE" dirty="0"/>
          </a:p>
          <a:p>
            <a:endParaRPr lang="de-DE" dirty="0"/>
          </a:p>
        </p:txBody>
      </p:sp>
      <p:pic>
        <p:nvPicPr>
          <p:cNvPr id="8" name="Inhaltsplatzhalt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456748" y="375564"/>
            <a:ext cx="3054597" cy="2036398"/>
          </a:xfrm>
        </p:spPr>
      </p:pic>
      <p:sp>
        <p:nvSpPr>
          <p:cNvPr id="4" name="Datumsplatzhalter 3"/>
          <p:cNvSpPr>
            <a:spLocks noGrp="1"/>
          </p:cNvSpPr>
          <p:nvPr>
            <p:ph type="dt" sz="half" idx="10"/>
          </p:nvPr>
        </p:nvSpPr>
        <p:spPr/>
        <p:txBody>
          <a:bodyPr/>
          <a:lstStyle/>
          <a:p>
            <a:fld id="{5C9C8D54-F9EA-4D3E-A9BB-6F6FEE959052}" type="datetime1">
              <a:rPr lang="de-DE" smtClean="0"/>
              <a:t>25.03.2024</a:t>
            </a:fld>
            <a:endParaRPr lang="de-DE" dirty="0"/>
          </a:p>
        </p:txBody>
      </p:sp>
      <p:sp>
        <p:nvSpPr>
          <p:cNvPr id="5" name="Foliennummernplatzhalter 4"/>
          <p:cNvSpPr>
            <a:spLocks noGrp="1"/>
          </p:cNvSpPr>
          <p:nvPr>
            <p:ph type="sldNum" sz="quarter" idx="12"/>
          </p:nvPr>
        </p:nvSpPr>
        <p:spPr/>
        <p:txBody>
          <a:bodyPr/>
          <a:lstStyle/>
          <a:p>
            <a:fld id="{16EFD5B1-68CB-4A29-8F6C-4D18DB05CB6D}" type="slidenum">
              <a:rPr lang="de-DE" smtClean="0"/>
              <a:pPr/>
              <a:t>20</a:t>
            </a:fld>
            <a:endParaRPr lang="de-DE"/>
          </a:p>
        </p:txBody>
      </p:sp>
      <p:sp>
        <p:nvSpPr>
          <p:cNvPr id="10" name="Textfeld 9"/>
          <p:cNvSpPr txBox="1"/>
          <p:nvPr/>
        </p:nvSpPr>
        <p:spPr>
          <a:xfrm>
            <a:off x="5545250" y="2030879"/>
            <a:ext cx="1008112" cy="307777"/>
          </a:xfrm>
          <a:prstGeom prst="rect">
            <a:avLst/>
          </a:prstGeom>
          <a:solidFill>
            <a:schemeClr val="dk2">
              <a:alpha val="84000"/>
            </a:schemeClr>
          </a:solidFill>
          <a:ln>
            <a:noFill/>
          </a:ln>
        </p:spPr>
        <p:style>
          <a:lnRef idx="0">
            <a:scrgbClr r="0" g="0" b="0"/>
          </a:lnRef>
          <a:fillRef idx="1001">
            <a:schemeClr val="dk2"/>
          </a:fillRef>
          <a:effectRef idx="0">
            <a:scrgbClr r="0" g="0" b="0"/>
          </a:effectRef>
          <a:fontRef idx="minor">
            <a:schemeClr val="lt1"/>
          </a:fontRef>
        </p:style>
        <p:txBody>
          <a:bodyPr wrap="square" rtlCol="0">
            <a:spAutoFit/>
          </a:bodyPr>
          <a:lstStyle/>
          <a:p>
            <a:r>
              <a:rPr lang="de-DE" sz="1400" dirty="0" smtClean="0"/>
              <a:t>Hechingen</a:t>
            </a:r>
            <a:endParaRPr lang="de-DE" sz="1400" dirty="0"/>
          </a:p>
        </p:txBody>
      </p:sp>
      <p:sp>
        <p:nvSpPr>
          <p:cNvPr id="12" name="Textfeld 11"/>
          <p:cNvSpPr txBox="1"/>
          <p:nvPr/>
        </p:nvSpPr>
        <p:spPr>
          <a:xfrm>
            <a:off x="5611742" y="4227934"/>
            <a:ext cx="1192506" cy="307777"/>
          </a:xfrm>
          <a:prstGeom prst="rect">
            <a:avLst/>
          </a:prstGeom>
          <a:solidFill>
            <a:schemeClr val="dk2">
              <a:alpha val="84000"/>
            </a:schemeClr>
          </a:solidFill>
          <a:ln>
            <a:noFill/>
          </a:ln>
        </p:spPr>
        <p:style>
          <a:lnRef idx="0">
            <a:scrgbClr r="0" g="0" b="0"/>
          </a:lnRef>
          <a:fillRef idx="1001">
            <a:schemeClr val="dk2"/>
          </a:fillRef>
          <a:effectRef idx="0">
            <a:scrgbClr r="0" g="0" b="0"/>
          </a:effectRef>
          <a:fontRef idx="minor">
            <a:schemeClr val="lt1"/>
          </a:fontRef>
        </p:style>
        <p:txBody>
          <a:bodyPr wrap="square" rtlCol="0">
            <a:spAutoFit/>
          </a:bodyPr>
          <a:lstStyle/>
          <a:p>
            <a:r>
              <a:rPr lang="de-DE" sz="1400" dirty="0" smtClean="0"/>
              <a:t>Ludwigsburg</a:t>
            </a:r>
            <a:endParaRPr lang="de-DE" sz="1400" dirty="0"/>
          </a:p>
        </p:txBody>
      </p:sp>
      <p:sp>
        <p:nvSpPr>
          <p:cNvPr id="13" name="Textfeld 12"/>
          <p:cNvSpPr txBox="1"/>
          <p:nvPr/>
        </p:nvSpPr>
        <p:spPr>
          <a:xfrm rot="16200000">
            <a:off x="7812650" y="3724168"/>
            <a:ext cx="1656184" cy="215444"/>
          </a:xfrm>
          <a:prstGeom prst="rect">
            <a:avLst/>
          </a:prstGeom>
          <a:noFill/>
        </p:spPr>
        <p:txBody>
          <a:bodyPr wrap="square" rtlCol="0">
            <a:spAutoFit/>
          </a:bodyPr>
          <a:lstStyle/>
          <a:p>
            <a:r>
              <a:rPr lang="de-DE" sz="800" dirty="0" smtClean="0"/>
              <a:t>Fotos: </a:t>
            </a:r>
            <a:r>
              <a:rPr lang="de-DE" sz="800" dirty="0"/>
              <a:t>NABU/A. Marquardt</a:t>
            </a:r>
          </a:p>
        </p:txBody>
      </p:sp>
    </p:spTree>
    <p:extLst>
      <p:ext uri="{BB962C8B-B14F-4D97-AF65-F5344CB8AC3E}">
        <p14:creationId xmlns:p14="http://schemas.microsoft.com/office/powerpoint/2010/main" val="300527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203598"/>
            <a:ext cx="4139982" cy="2959806"/>
          </a:xfrm>
          <a:prstGeom prst="rect">
            <a:avLst/>
          </a:prstGeom>
        </p:spPr>
      </p:pic>
      <p:sp>
        <p:nvSpPr>
          <p:cNvPr id="2" name="Titel 1"/>
          <p:cNvSpPr>
            <a:spLocks noGrp="1"/>
          </p:cNvSpPr>
          <p:nvPr>
            <p:ph type="title"/>
          </p:nvPr>
        </p:nvSpPr>
        <p:spPr/>
        <p:txBody>
          <a:bodyPr/>
          <a:lstStyle/>
          <a:p>
            <a:r>
              <a:rPr lang="de-DE" dirty="0" smtClean="0"/>
              <a:t>Beispiele für förderungsfähige Maßnahmen</a:t>
            </a:r>
            <a:endParaRPr lang="de-DE" dirty="0"/>
          </a:p>
        </p:txBody>
      </p:sp>
      <p:sp>
        <p:nvSpPr>
          <p:cNvPr id="3" name="Inhaltsplatzhalter 2"/>
          <p:cNvSpPr>
            <a:spLocks noGrp="1"/>
          </p:cNvSpPr>
          <p:nvPr>
            <p:ph idx="1"/>
          </p:nvPr>
        </p:nvSpPr>
        <p:spPr>
          <a:xfrm>
            <a:off x="457200" y="1080000"/>
            <a:ext cx="4114800" cy="3507974"/>
          </a:xfrm>
        </p:spPr>
        <p:txBody>
          <a:bodyPr/>
          <a:lstStyle/>
          <a:p>
            <a:pPr marL="257175" indent="-257175">
              <a:buFont typeface="Arial" panose="020B0604020202020204" pitchFamily="34" charset="0"/>
              <a:buChar char="•"/>
            </a:pPr>
            <a:r>
              <a:rPr lang="de-DE" sz="2000" dirty="0" smtClean="0"/>
              <a:t>Umgestaltung vom Rasen zur Wildblumenwiese </a:t>
            </a:r>
          </a:p>
          <a:p>
            <a:pPr marL="257175" indent="-257175">
              <a:buFont typeface="Arial" panose="020B0604020202020204" pitchFamily="34" charset="0"/>
              <a:buChar char="•"/>
            </a:pPr>
            <a:r>
              <a:rPr lang="de-DE" sz="2000" dirty="0" smtClean="0"/>
              <a:t>Ersatz eines Wechselflorbeets durch eine dauerhafte Wildstaudenflur </a:t>
            </a:r>
          </a:p>
          <a:p>
            <a:pPr marL="257175" indent="-257175">
              <a:buFont typeface="Arial" panose="020B0604020202020204" pitchFamily="34" charset="0"/>
              <a:buChar char="•"/>
            </a:pPr>
            <a:r>
              <a:rPr lang="de-DE" sz="2000" dirty="0" smtClean="0"/>
              <a:t>Anlage von Steinhaufen oder Trockenmauern</a:t>
            </a:r>
          </a:p>
          <a:p>
            <a:pPr marL="257175" indent="-257175">
              <a:buFont typeface="Arial" panose="020B0604020202020204" pitchFamily="34" charset="0"/>
              <a:buChar char="•"/>
            </a:pPr>
            <a:r>
              <a:rPr lang="de-DE" sz="2000" dirty="0" smtClean="0"/>
              <a:t>Kräuterrasen für Flächen mit Nutzungsdruck</a:t>
            </a:r>
          </a:p>
          <a:p>
            <a:pPr marL="257175" indent="-257175">
              <a:buFont typeface="Arial" panose="020B0604020202020204" pitchFamily="34" charset="0"/>
              <a:buChar char="•"/>
            </a:pPr>
            <a:r>
              <a:rPr lang="de-DE" sz="2000" dirty="0" smtClean="0"/>
              <a:t>Naschgarten </a:t>
            </a:r>
          </a:p>
          <a:p>
            <a:pPr marL="257175" indent="-257175">
              <a:buFont typeface="Arial" panose="020B0604020202020204" pitchFamily="34" charset="0"/>
              <a:buChar char="•"/>
            </a:pPr>
            <a:r>
              <a:rPr lang="de-DE" sz="2000" dirty="0" smtClean="0"/>
              <a:t>Hecken und Sträucher</a:t>
            </a:r>
            <a:endParaRPr lang="de-DE" sz="2000" dirty="0"/>
          </a:p>
        </p:txBody>
      </p:sp>
      <p:sp>
        <p:nvSpPr>
          <p:cNvPr id="4" name="Datumsplatzhalter 3"/>
          <p:cNvSpPr>
            <a:spLocks noGrp="1"/>
          </p:cNvSpPr>
          <p:nvPr>
            <p:ph type="dt" sz="half" idx="10"/>
          </p:nvPr>
        </p:nvSpPr>
        <p:spPr/>
        <p:txBody>
          <a:bodyPr/>
          <a:lstStyle/>
          <a:p>
            <a:fld id="{43AEA15E-963A-4A76-A515-4E43FFA9EE9D}" type="datetime1">
              <a:rPr lang="de-DE" smtClean="0"/>
              <a:t>25.03.2024</a:t>
            </a:fld>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21</a:t>
            </a:fld>
            <a:endParaRPr lang="de-DE"/>
          </a:p>
        </p:txBody>
      </p:sp>
    </p:spTree>
    <p:extLst>
      <p:ext uri="{BB962C8B-B14F-4D97-AF65-F5344CB8AC3E}">
        <p14:creationId xmlns:p14="http://schemas.microsoft.com/office/powerpoint/2010/main" val="3316054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712D937-C72B-4500-BCB9-F02F8B1DE883}" type="datetime1">
              <a:rPr lang="de-DE" smtClean="0"/>
              <a:t>25.03.2024</a:t>
            </a:fld>
            <a:endParaRPr lang="de-DE"/>
          </a:p>
        </p:txBody>
      </p:sp>
      <p:sp>
        <p:nvSpPr>
          <p:cNvPr id="4" name="Foliennummernplatzhalter 3"/>
          <p:cNvSpPr>
            <a:spLocks noGrp="1"/>
          </p:cNvSpPr>
          <p:nvPr>
            <p:ph type="sldNum" sz="quarter" idx="12"/>
          </p:nvPr>
        </p:nvSpPr>
        <p:spPr/>
        <p:txBody>
          <a:bodyPr/>
          <a:lstStyle/>
          <a:p>
            <a:fld id="{9D26C6B8-7DF4-4F01-8878-A6272B56DAC3}" type="slidenum">
              <a:rPr lang="de-DE" smtClean="0"/>
              <a:pPr/>
              <a:t>22</a:t>
            </a:fld>
            <a:endParaRPr lang="de-DE"/>
          </a:p>
        </p:txBody>
      </p:sp>
      <p:sp>
        <p:nvSpPr>
          <p:cNvPr id="6" name="Inhaltsplatzhalter 5"/>
          <p:cNvSpPr>
            <a:spLocks noGrp="1"/>
          </p:cNvSpPr>
          <p:nvPr>
            <p:ph idx="1"/>
          </p:nvPr>
        </p:nvSpPr>
        <p:spPr>
          <a:xfrm>
            <a:off x="6948264" y="1491630"/>
            <a:ext cx="2082528" cy="3181343"/>
          </a:xfrm>
        </p:spPr>
        <p:txBody>
          <a:bodyPr/>
          <a:lstStyle/>
          <a:p>
            <a:pPr>
              <a:spcBef>
                <a:spcPts val="600"/>
              </a:spcBef>
            </a:pPr>
            <a:r>
              <a:rPr lang="de-DE" b="1" dirty="0" smtClean="0"/>
              <a:t>Bei Fragen:</a:t>
            </a:r>
          </a:p>
          <a:p>
            <a:pPr>
              <a:spcBef>
                <a:spcPts val="600"/>
              </a:spcBef>
            </a:pPr>
            <a:endParaRPr lang="de-DE" dirty="0"/>
          </a:p>
          <a:p>
            <a:pPr>
              <a:spcBef>
                <a:spcPts val="600"/>
              </a:spcBef>
            </a:pPr>
            <a:r>
              <a:rPr lang="de-DE" dirty="0" smtClean="0"/>
              <a:t>NABU </a:t>
            </a:r>
            <a:r>
              <a:rPr lang="de-DE" dirty="0" smtClean="0"/>
              <a:t>Baden-Württemberg</a:t>
            </a:r>
          </a:p>
          <a:p>
            <a:pPr>
              <a:spcBef>
                <a:spcPts val="600"/>
              </a:spcBef>
            </a:pPr>
            <a:r>
              <a:rPr lang="de-DE" dirty="0" smtClean="0"/>
              <a:t>Projektteam </a:t>
            </a:r>
            <a:r>
              <a:rPr lang="de-DE" dirty="0" smtClean="0"/>
              <a:t>„</a:t>
            </a:r>
            <a:r>
              <a:rPr lang="de-DE" dirty="0" smtClean="0"/>
              <a:t>Natur </a:t>
            </a:r>
            <a:r>
              <a:rPr lang="de-DE" dirty="0" smtClean="0"/>
              <a:t>nah </a:t>
            </a:r>
            <a:r>
              <a:rPr lang="de-DE" dirty="0" smtClean="0"/>
              <a:t>dran“</a:t>
            </a:r>
            <a:endParaRPr lang="de-DE" dirty="0" smtClean="0"/>
          </a:p>
          <a:p>
            <a:pPr>
              <a:spcBef>
                <a:spcPts val="600"/>
              </a:spcBef>
            </a:pPr>
            <a:r>
              <a:rPr lang="de-DE" dirty="0" smtClean="0">
                <a:hlinkClick r:id="rId3"/>
              </a:rPr>
              <a:t>Naturnahdran@NABU-BW.de</a:t>
            </a:r>
            <a:endParaRPr lang="de-DE" dirty="0" smtClean="0"/>
          </a:p>
          <a:p>
            <a:pPr>
              <a:spcBef>
                <a:spcPts val="600"/>
              </a:spcBef>
            </a:pPr>
            <a:endParaRPr lang="de-DE" dirty="0" smtClean="0"/>
          </a:p>
        </p:txBody>
      </p:sp>
      <p:sp>
        <p:nvSpPr>
          <p:cNvPr id="5" name="Titel 4"/>
          <p:cNvSpPr>
            <a:spLocks noGrp="1"/>
          </p:cNvSpPr>
          <p:nvPr>
            <p:ph type="title"/>
          </p:nvPr>
        </p:nvSpPr>
        <p:spPr/>
        <p:txBody>
          <a:bodyPr/>
          <a:lstStyle/>
          <a:p>
            <a:r>
              <a:rPr lang="de-DE" dirty="0"/>
              <a:t>Vielen Dank für die Aufmerksamkeit</a:t>
            </a:r>
            <a:r>
              <a:rPr lang="de-DE" dirty="0" smtClean="0"/>
              <a:t>!</a:t>
            </a:r>
            <a:endParaRPr lang="de-DE" dirty="0"/>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339" y="2859782"/>
            <a:ext cx="1545252" cy="154525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„Natur nah dran“ in 100 Sekunden</a:t>
            </a:r>
            <a:endParaRPr lang="de-DE" dirty="0"/>
          </a:p>
        </p:txBody>
      </p:sp>
      <p:sp>
        <p:nvSpPr>
          <p:cNvPr id="3" name="Inhaltsplatzhalter 2"/>
          <p:cNvSpPr>
            <a:spLocks noGrp="1"/>
          </p:cNvSpPr>
          <p:nvPr>
            <p:ph idx="1"/>
          </p:nvPr>
        </p:nvSpPr>
        <p:spPr/>
        <p:txBody>
          <a:bodyPr/>
          <a:lstStyle/>
          <a:p>
            <a:endParaRPr lang="de-DE"/>
          </a:p>
        </p:txBody>
      </p:sp>
      <p:sp>
        <p:nvSpPr>
          <p:cNvPr id="6" name="Datumsplatzhalter 5"/>
          <p:cNvSpPr>
            <a:spLocks noGrp="1"/>
          </p:cNvSpPr>
          <p:nvPr>
            <p:ph type="dt" sz="half" idx="10"/>
          </p:nvPr>
        </p:nvSpPr>
        <p:spPr/>
        <p:txBody>
          <a:bodyPr/>
          <a:lstStyle/>
          <a:p>
            <a:fld id="{1CC635E9-2387-4485-9880-D3099F3424E2}" type="datetime1">
              <a:rPr lang="de-DE" smtClean="0"/>
              <a:t>25.03.2024</a:t>
            </a:fld>
            <a:endParaRPr lang="de-DE" dirty="0"/>
          </a:p>
        </p:txBody>
      </p:sp>
      <p:sp>
        <p:nvSpPr>
          <p:cNvPr id="7" name="Foliennummernplatzhalter 6"/>
          <p:cNvSpPr>
            <a:spLocks noGrp="1"/>
          </p:cNvSpPr>
          <p:nvPr>
            <p:ph type="sldNum" sz="quarter" idx="12"/>
          </p:nvPr>
        </p:nvSpPr>
        <p:spPr/>
        <p:txBody>
          <a:bodyPr/>
          <a:lstStyle/>
          <a:p>
            <a:fld id="{16EFD5B1-68CB-4A29-8F6C-4D18DB05CB6D}" type="slidenum">
              <a:rPr lang="de-DE" smtClean="0"/>
              <a:pPr/>
              <a:t>3</a:t>
            </a:fld>
            <a:endParaRPr lang="de-DE"/>
          </a:p>
        </p:txBody>
      </p:sp>
      <p:sp>
        <p:nvSpPr>
          <p:cNvPr id="5" name="Textplatzhalter 4"/>
          <p:cNvSpPr>
            <a:spLocks noGrp="1"/>
          </p:cNvSpPr>
          <p:nvPr>
            <p:ph type="body" sz="quarter" idx="13"/>
          </p:nvPr>
        </p:nvSpPr>
        <p:spPr/>
        <p:txBody>
          <a:bodyPr/>
          <a:lstStyle/>
          <a:p>
            <a:endParaRPr lang="de-DE"/>
          </a:p>
        </p:txBody>
      </p:sp>
      <p:pic>
        <p:nvPicPr>
          <p:cNvPr id="4" name="uVTKZqnXi60"/>
          <p:cNvPicPr>
            <a:picLocks noRot="1" noChangeAspect="1"/>
          </p:cNvPicPr>
          <p:nvPr>
            <a:videoFile r:link="rId1"/>
          </p:nvPr>
        </p:nvPicPr>
        <p:blipFill>
          <a:blip r:embed="rId4"/>
          <a:stretch>
            <a:fillRect/>
          </a:stretch>
        </p:blipFill>
        <p:spPr>
          <a:xfrm>
            <a:off x="1721244" y="1059585"/>
            <a:ext cx="5701512" cy="3630526"/>
          </a:xfrm>
          <a:prstGeom prst="rect">
            <a:avLst/>
          </a:prstGeom>
        </p:spPr>
      </p:pic>
    </p:spTree>
    <p:extLst>
      <p:ext uri="{BB962C8B-B14F-4D97-AF65-F5344CB8AC3E}">
        <p14:creationId xmlns:p14="http://schemas.microsoft.com/office/powerpoint/2010/main" val="1820541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3005407" y="920867"/>
            <a:ext cx="3423650" cy="3587760"/>
          </a:xfrm>
          <a:prstGeom prst="rect">
            <a:avLst/>
          </a:prstGeom>
        </p:spPr>
      </p:pic>
      <p:sp>
        <p:nvSpPr>
          <p:cNvPr id="21" name="Titel 20"/>
          <p:cNvSpPr>
            <a:spLocks noGrp="1"/>
          </p:cNvSpPr>
          <p:nvPr>
            <p:ph type="title"/>
          </p:nvPr>
        </p:nvSpPr>
        <p:spPr/>
        <p:txBody>
          <a:bodyPr/>
          <a:lstStyle/>
          <a:p>
            <a:r>
              <a:rPr lang="de-DE" dirty="0" smtClean="0"/>
              <a:t>Über </a:t>
            </a:r>
            <a:r>
              <a:rPr lang="de-DE" dirty="0" smtClean="0"/>
              <a:t>250.000 </a:t>
            </a:r>
            <a:r>
              <a:rPr lang="de-DE" dirty="0" smtClean="0"/>
              <a:t>m² für die Artenvielfalt</a:t>
            </a:r>
            <a:endParaRPr lang="de-DE" dirty="0"/>
          </a:p>
        </p:txBody>
      </p:sp>
      <p:sp>
        <p:nvSpPr>
          <p:cNvPr id="2" name="Datumsplatzhalter 1"/>
          <p:cNvSpPr>
            <a:spLocks noGrp="1"/>
          </p:cNvSpPr>
          <p:nvPr>
            <p:ph type="dt" sz="half" idx="10"/>
          </p:nvPr>
        </p:nvSpPr>
        <p:spPr/>
        <p:txBody>
          <a:bodyPr/>
          <a:lstStyle/>
          <a:p>
            <a:fld id="{0C0375F1-9458-4AD0-8854-822D70ADE289}" type="datetime1">
              <a:rPr lang="de-DE" smtClean="0"/>
              <a:t>25.03.2024</a:t>
            </a:fld>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4</a:t>
            </a:fld>
            <a:endParaRPr lang="de-DE"/>
          </a:p>
        </p:txBody>
      </p:sp>
      <p:sp>
        <p:nvSpPr>
          <p:cNvPr id="4" name="Textfeld 3"/>
          <p:cNvSpPr txBox="1"/>
          <p:nvPr/>
        </p:nvSpPr>
        <p:spPr>
          <a:xfrm>
            <a:off x="251520" y="4544947"/>
            <a:ext cx="8892480" cy="230832"/>
          </a:xfrm>
          <a:prstGeom prst="rect">
            <a:avLst/>
          </a:prstGeom>
          <a:noFill/>
        </p:spPr>
        <p:txBody>
          <a:bodyPr wrap="square" rtlCol="0">
            <a:spAutoFit/>
          </a:bodyPr>
          <a:lstStyle/>
          <a:p>
            <a:r>
              <a:rPr lang="de-DE" sz="900" dirty="0"/>
              <a:t>Interaktive Karte mit Infos und Bilder zu den Kommunen: </a:t>
            </a:r>
            <a:r>
              <a:rPr lang="de-DE" sz="900" dirty="0" smtClean="0">
                <a:hlinkClick r:id="rId4"/>
              </a:rPr>
              <a:t>https</a:t>
            </a:r>
            <a:r>
              <a:rPr lang="de-DE" sz="900" dirty="0">
                <a:hlinkClick r:id="rId4"/>
              </a:rPr>
              <a:t>://baden-wuerttemberg.nabu.de/natur-und-landschaft/aktionen-und-projekte/naturnahdran/kommunen/index.html</a:t>
            </a:r>
            <a:r>
              <a:rPr lang="de-DE" sz="900" dirty="0"/>
              <a:t> </a:t>
            </a:r>
          </a:p>
        </p:txBody>
      </p:sp>
      <p:sp>
        <p:nvSpPr>
          <p:cNvPr id="10" name="Textfeld 9"/>
          <p:cNvSpPr txBox="1"/>
          <p:nvPr/>
        </p:nvSpPr>
        <p:spPr>
          <a:xfrm>
            <a:off x="1692896" y="1275606"/>
            <a:ext cx="3024336" cy="646331"/>
          </a:xfrm>
          <a:prstGeom prst="rect">
            <a:avLst/>
          </a:prstGeom>
          <a:noFill/>
        </p:spPr>
        <p:txBody>
          <a:bodyPr wrap="square" rtlCol="0">
            <a:spAutoFit/>
          </a:bodyPr>
          <a:lstStyle/>
          <a:p>
            <a:r>
              <a:rPr lang="de-DE" dirty="0" smtClean="0"/>
              <a:t>Geförderte </a:t>
            </a:r>
            <a:r>
              <a:rPr lang="de-DE" dirty="0"/>
              <a:t>Kommunen </a:t>
            </a:r>
            <a:endParaRPr lang="de-DE" dirty="0" smtClean="0"/>
          </a:p>
          <a:p>
            <a:r>
              <a:rPr lang="de-DE" dirty="0" smtClean="0"/>
              <a:t>2016 </a:t>
            </a:r>
            <a:r>
              <a:rPr lang="de-DE" dirty="0"/>
              <a:t>- </a:t>
            </a:r>
            <a:r>
              <a:rPr lang="de-DE" dirty="0" smtClean="0"/>
              <a:t>2024</a:t>
            </a:r>
            <a:endParaRPr lang="de-DE" dirty="0"/>
          </a:p>
        </p:txBody>
      </p:sp>
    </p:spTree>
    <p:extLst>
      <p:ext uri="{BB962C8B-B14F-4D97-AF65-F5344CB8AC3E}">
        <p14:creationId xmlns:p14="http://schemas.microsoft.com/office/powerpoint/2010/main" val="2656060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Jeder Quadratmeter zählt</a:t>
            </a:r>
            <a:r>
              <a:rPr lang="de-DE" dirty="0" smtClean="0"/>
              <a:t>!</a:t>
            </a:r>
            <a:endParaRPr lang="de-DE" dirty="0"/>
          </a:p>
        </p:txBody>
      </p:sp>
      <p:sp>
        <p:nvSpPr>
          <p:cNvPr id="3" name="Textplatzhalter 2"/>
          <p:cNvSpPr>
            <a:spLocks noGrp="1"/>
          </p:cNvSpPr>
          <p:nvPr>
            <p:ph type="body" idx="1"/>
          </p:nvPr>
        </p:nvSpPr>
        <p:spPr/>
        <p:txBody>
          <a:bodyPr/>
          <a:lstStyle/>
          <a:p>
            <a:r>
              <a:rPr lang="de-DE" dirty="0"/>
              <a:t>Biologische Vielfalt im Siedlungsbereich</a:t>
            </a:r>
          </a:p>
        </p:txBody>
      </p:sp>
      <p:sp>
        <p:nvSpPr>
          <p:cNvPr id="4" name="Datumsplatzhalter 3"/>
          <p:cNvSpPr>
            <a:spLocks noGrp="1"/>
          </p:cNvSpPr>
          <p:nvPr>
            <p:ph type="dt" sz="half" idx="10"/>
          </p:nvPr>
        </p:nvSpPr>
        <p:spPr/>
        <p:txBody>
          <a:bodyPr/>
          <a:lstStyle/>
          <a:p>
            <a:pPr>
              <a:defRPr/>
            </a:pPr>
            <a:fld id="{9586CB13-68CE-441A-9C7B-77FA46BE24E2}" type="datetime1">
              <a:rPr lang="de-DE" smtClean="0"/>
              <a:t>25.03.2024</a:t>
            </a:fld>
            <a:endParaRPr lang="de-DE" dirty="0"/>
          </a:p>
        </p:txBody>
      </p:sp>
      <p:sp>
        <p:nvSpPr>
          <p:cNvPr id="6" name="Foliennummernplatzhalter 5"/>
          <p:cNvSpPr>
            <a:spLocks noGrp="1"/>
          </p:cNvSpPr>
          <p:nvPr>
            <p:ph type="sldNum" sz="quarter" idx="12"/>
          </p:nvPr>
        </p:nvSpPr>
        <p:spPr/>
        <p:txBody>
          <a:bodyPr/>
          <a:lstStyle/>
          <a:p>
            <a:fld id="{07ECC689-28B4-4474-99A8-0C54A464EE67}" type="slidenum">
              <a:rPr lang="de-DE" altLang="de-DE" smtClean="0"/>
              <a:pPr/>
              <a:t>5</a:t>
            </a:fld>
            <a:endParaRPr lang="de-DE" altLang="de-DE"/>
          </a:p>
        </p:txBody>
      </p:sp>
      <p:pic>
        <p:nvPicPr>
          <p:cNvPr id="7" name="Bildplatzhalter 31"/>
          <p:cNvPicPr>
            <a:picLocks noChangeAspect="1"/>
          </p:cNvPicPr>
          <p:nvPr/>
        </p:nvPicPr>
        <p:blipFill rotWithShape="1">
          <a:blip r:embed="rId2" cstate="print">
            <a:extLst>
              <a:ext uri="{28A0092B-C50C-407E-A947-70E740481C1C}">
                <a14:useLocalDpi xmlns:a14="http://schemas.microsoft.com/office/drawing/2010/main" val="0"/>
              </a:ext>
            </a:extLst>
          </a:blip>
          <a:srcRect l="33521" r="33521"/>
          <a:stretch/>
        </p:blipFill>
        <p:spPr>
          <a:xfrm>
            <a:off x="6735535" y="-92546"/>
            <a:ext cx="2408465" cy="4873500"/>
          </a:xfrm>
          <a:prstGeom prst="rect">
            <a:avLst/>
          </a:prstGeom>
        </p:spPr>
      </p:pic>
      <p:sp>
        <p:nvSpPr>
          <p:cNvPr id="8" name="Textfeld 7"/>
          <p:cNvSpPr txBox="1"/>
          <p:nvPr/>
        </p:nvSpPr>
        <p:spPr>
          <a:xfrm rot="16200000">
            <a:off x="8192798" y="3670810"/>
            <a:ext cx="1656184" cy="246221"/>
          </a:xfrm>
          <a:prstGeom prst="rect">
            <a:avLst/>
          </a:prstGeom>
          <a:noFill/>
        </p:spPr>
        <p:txBody>
          <a:bodyPr wrap="square" rtlCol="0">
            <a:spAutoFit/>
          </a:bodyPr>
          <a:lstStyle/>
          <a:p>
            <a:r>
              <a:rPr lang="de-DE" sz="1000" dirty="0">
                <a:solidFill>
                  <a:schemeClr val="bg1"/>
                </a:solidFill>
              </a:rPr>
              <a:t>Foto: NABU/A. Marquardt</a:t>
            </a:r>
          </a:p>
        </p:txBody>
      </p:sp>
    </p:spTree>
    <p:extLst>
      <p:ext uri="{BB962C8B-B14F-4D97-AF65-F5344CB8AC3E}">
        <p14:creationId xmlns:p14="http://schemas.microsoft.com/office/powerpoint/2010/main" val="551096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a:spLocks noChangeArrowheads="1"/>
          </p:cNvSpPr>
          <p:nvPr/>
        </p:nvSpPr>
        <p:spPr bwMode="auto">
          <a:xfrm>
            <a:off x="1498157" y="4085508"/>
            <a:ext cx="6152188" cy="461665"/>
          </a:xfrm>
          <a:prstGeom prst="rect">
            <a:avLst/>
          </a:prstGeom>
          <a:noFill/>
          <a:ln w="57150">
            <a:solidFill>
              <a:srgbClr val="FF0000"/>
            </a:solidFill>
            <a:miter lim="800000"/>
            <a:headEnd/>
            <a:tailEnd/>
          </a:ln>
        </p:spPr>
        <p:txBody>
          <a:bodyPr wrap="square">
            <a:spAutoFit/>
          </a:bodyPr>
          <a:lstStyle/>
          <a:p>
            <a:pPr algn="ctr"/>
            <a:r>
              <a:rPr lang="de-DE" altLang="de-DE" sz="2400" b="1" dirty="0">
                <a:solidFill>
                  <a:srgbClr val="FF0000"/>
                </a:solidFill>
                <a:latin typeface="+mj-lt"/>
              </a:rPr>
              <a:t>kurzlebig</a:t>
            </a:r>
          </a:p>
        </p:txBody>
      </p:sp>
      <p:pic>
        <p:nvPicPr>
          <p:cNvPr id="8" name="Picture 2" descr="D:\ArbeitsordnerMartinKlatt\Temporäres Arbeiten\Biotopverbund\2014-06-09 Bühler Mischung\P1110674.JPG"/>
          <p:cNvPicPr>
            <a:picLocks noChangeAspect="1" noChangeArrowheads="1"/>
          </p:cNvPicPr>
          <p:nvPr/>
        </p:nvPicPr>
        <p:blipFill rotWithShape="1">
          <a:blip r:embed="rId3" cstate="print"/>
          <a:srcRect l="-24" t="22760" b="16877"/>
          <a:stretch/>
        </p:blipFill>
        <p:spPr bwMode="auto">
          <a:xfrm>
            <a:off x="1498157" y="1471202"/>
            <a:ext cx="3038231" cy="2434552"/>
          </a:xfrm>
          <a:prstGeom prst="rect">
            <a:avLst/>
          </a:prstGeom>
          <a:noFill/>
        </p:spPr>
      </p:pic>
      <p:sp>
        <p:nvSpPr>
          <p:cNvPr id="14" name="Titel 13"/>
          <p:cNvSpPr>
            <a:spLocks noGrp="1"/>
          </p:cNvSpPr>
          <p:nvPr>
            <p:ph type="title"/>
          </p:nvPr>
        </p:nvSpPr>
        <p:spPr/>
        <p:txBody>
          <a:bodyPr/>
          <a:lstStyle/>
          <a:p>
            <a:pPr marL="257175" indent="-257175"/>
            <a:r>
              <a:rPr lang="de-DE" altLang="de-DE" dirty="0">
                <a:latin typeface="Source Sans Pro" pitchFamily="34" charset="0"/>
              </a:rPr>
              <a:t>Einjährige Mischungen mit exotischen Pflanzen</a:t>
            </a:r>
          </a:p>
        </p:txBody>
      </p:sp>
      <p:pic>
        <p:nvPicPr>
          <p:cNvPr id="5" name="Inhaltsplatzhalter 4"/>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40407"/>
          <a:stretch/>
        </p:blipFill>
        <p:spPr>
          <a:xfrm>
            <a:off x="4586383" y="1471203"/>
            <a:ext cx="3063962" cy="2434552"/>
          </a:xfrm>
        </p:spPr>
      </p:pic>
      <p:sp>
        <p:nvSpPr>
          <p:cNvPr id="2" name="Datumsplatzhalter 1"/>
          <p:cNvSpPr>
            <a:spLocks noGrp="1"/>
          </p:cNvSpPr>
          <p:nvPr>
            <p:ph type="dt" sz="half" idx="10"/>
          </p:nvPr>
        </p:nvSpPr>
        <p:spPr/>
        <p:txBody>
          <a:bodyPr/>
          <a:lstStyle/>
          <a:p>
            <a:fld id="{2CB85F7C-6460-4C2D-BA05-E88D194A11D6}" type="datetime1">
              <a:rPr lang="de-DE" smtClean="0"/>
              <a:t>25.03.2024</a:t>
            </a:fld>
            <a:endParaRPr lang="de-DE" dirty="0"/>
          </a:p>
        </p:txBody>
      </p:sp>
      <p:sp>
        <p:nvSpPr>
          <p:cNvPr id="3" name="Foliennummernplatzhalter 2"/>
          <p:cNvSpPr>
            <a:spLocks noGrp="1"/>
          </p:cNvSpPr>
          <p:nvPr>
            <p:ph type="sldNum" sz="quarter" idx="12"/>
          </p:nvPr>
        </p:nvSpPr>
        <p:spPr/>
        <p:txBody>
          <a:bodyPr/>
          <a:lstStyle/>
          <a:p>
            <a:fld id="{9D26C6B8-7DF4-4F01-8878-A6272B56DAC3}" type="slidenum">
              <a:rPr lang="de-DE" smtClean="0"/>
              <a:pPr/>
              <a:t>6</a:t>
            </a:fld>
            <a:endParaRPr lang="de-DE"/>
          </a:p>
        </p:txBody>
      </p:sp>
      <p:sp>
        <p:nvSpPr>
          <p:cNvPr id="9" name="Textfeld 8"/>
          <p:cNvSpPr txBox="1"/>
          <p:nvPr/>
        </p:nvSpPr>
        <p:spPr>
          <a:xfrm rot="16200000">
            <a:off x="6971537" y="2963081"/>
            <a:ext cx="1656184" cy="215444"/>
          </a:xfrm>
          <a:prstGeom prst="rect">
            <a:avLst/>
          </a:prstGeom>
          <a:noFill/>
        </p:spPr>
        <p:txBody>
          <a:bodyPr wrap="square" rtlCol="0">
            <a:spAutoFit/>
          </a:bodyPr>
          <a:lstStyle/>
          <a:p>
            <a:r>
              <a:rPr lang="de-DE" sz="800" dirty="0" smtClean="0"/>
              <a:t>Fotos: NABU/M. Klatt</a:t>
            </a:r>
            <a:endParaRPr lang="de-DE" sz="800" dirty="0"/>
          </a:p>
        </p:txBody>
      </p:sp>
    </p:spTree>
    <p:extLst>
      <p:ext uri="{BB962C8B-B14F-4D97-AF65-F5344CB8AC3E}">
        <p14:creationId xmlns:p14="http://schemas.microsoft.com/office/powerpoint/2010/main" val="655613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p:txBody>
          <a:bodyPr/>
          <a:lstStyle/>
          <a:p>
            <a:r>
              <a:rPr lang="de-DE" dirty="0" smtClean="0"/>
              <a:t>Langfristige </a:t>
            </a:r>
            <a:r>
              <a:rPr lang="de-DE" dirty="0"/>
              <a:t>Lebensräume mit </a:t>
            </a:r>
            <a:r>
              <a:rPr lang="de-DE" dirty="0" smtClean="0"/>
              <a:t>möglichst gebietsheimischen </a:t>
            </a:r>
            <a:r>
              <a:rPr lang="de-DE" dirty="0"/>
              <a:t>und standortgerechten Wildpflanzen</a:t>
            </a:r>
          </a:p>
        </p:txBody>
      </p:sp>
      <p:pic>
        <p:nvPicPr>
          <p:cNvPr id="12" name="Inhaltsplatzhalter 11"/>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3730"/>
          <a:stretch/>
        </p:blipFill>
        <p:spPr>
          <a:xfrm>
            <a:off x="746472" y="1470456"/>
            <a:ext cx="3609504" cy="2500225"/>
          </a:xfrm>
          <a:prstGeom prst="rect">
            <a:avLst/>
          </a:prstGeom>
        </p:spPr>
      </p:pic>
      <p:pic>
        <p:nvPicPr>
          <p:cNvPr id="13" name="Inhaltsplatzhalter 1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5245" r="2437"/>
          <a:stretch/>
        </p:blipFill>
        <p:spPr>
          <a:xfrm>
            <a:off x="4495800" y="1470456"/>
            <a:ext cx="3460576" cy="2499047"/>
          </a:xfrm>
        </p:spPr>
      </p:pic>
      <p:sp>
        <p:nvSpPr>
          <p:cNvPr id="2" name="Datumsplatzhalter 1"/>
          <p:cNvSpPr>
            <a:spLocks noGrp="1"/>
          </p:cNvSpPr>
          <p:nvPr>
            <p:ph type="dt" sz="half" idx="10"/>
          </p:nvPr>
        </p:nvSpPr>
        <p:spPr/>
        <p:txBody>
          <a:bodyPr/>
          <a:lstStyle/>
          <a:p>
            <a:fld id="{37404235-18DB-4311-BE19-38039C15D421}" type="datetime1">
              <a:rPr lang="de-DE" smtClean="0"/>
              <a:t>25.03.2024</a:t>
            </a:fld>
            <a:endParaRPr lang="de-DE" dirty="0"/>
          </a:p>
        </p:txBody>
      </p:sp>
      <p:sp>
        <p:nvSpPr>
          <p:cNvPr id="3" name="Foliennummernplatzhalter 2"/>
          <p:cNvSpPr>
            <a:spLocks noGrp="1"/>
          </p:cNvSpPr>
          <p:nvPr>
            <p:ph type="sldNum" sz="quarter" idx="12"/>
          </p:nvPr>
        </p:nvSpPr>
        <p:spPr/>
        <p:txBody>
          <a:bodyPr/>
          <a:lstStyle/>
          <a:p>
            <a:fld id="{9D26C6B8-7DF4-4F01-8878-A6272B56DAC3}" type="slidenum">
              <a:rPr lang="de-DE" smtClean="0"/>
              <a:pPr/>
              <a:t>7</a:t>
            </a:fld>
            <a:endParaRPr lang="de-DE"/>
          </a:p>
        </p:txBody>
      </p:sp>
      <p:sp>
        <p:nvSpPr>
          <p:cNvPr id="5" name="Textplatzhalter 4"/>
          <p:cNvSpPr>
            <a:spLocks noGrp="1"/>
          </p:cNvSpPr>
          <p:nvPr>
            <p:ph type="body" sz="quarter" idx="13"/>
          </p:nvPr>
        </p:nvSpPr>
        <p:spPr/>
        <p:txBody>
          <a:bodyPr/>
          <a:lstStyle/>
          <a:p>
            <a:endParaRPr lang="de-DE"/>
          </a:p>
        </p:txBody>
      </p:sp>
      <p:sp>
        <p:nvSpPr>
          <p:cNvPr id="6" name="Textplatzhalter 5"/>
          <p:cNvSpPr>
            <a:spLocks noGrp="1"/>
          </p:cNvSpPr>
          <p:nvPr>
            <p:ph type="body" sz="quarter" idx="14"/>
          </p:nvPr>
        </p:nvSpPr>
        <p:spPr/>
        <p:txBody>
          <a:bodyPr/>
          <a:lstStyle/>
          <a:p>
            <a:endParaRPr lang="de-DE"/>
          </a:p>
        </p:txBody>
      </p:sp>
      <p:sp>
        <p:nvSpPr>
          <p:cNvPr id="29" name="Textfeld 28"/>
          <p:cNvSpPr txBox="1">
            <a:spLocks noChangeArrowheads="1"/>
          </p:cNvSpPr>
          <p:nvPr/>
        </p:nvSpPr>
        <p:spPr bwMode="auto">
          <a:xfrm>
            <a:off x="766821" y="4091903"/>
            <a:ext cx="7160181" cy="461665"/>
          </a:xfrm>
          <a:prstGeom prst="rect">
            <a:avLst/>
          </a:prstGeom>
          <a:noFill/>
          <a:ln w="57150">
            <a:solidFill>
              <a:schemeClr val="accent2"/>
            </a:solidFill>
            <a:miter lim="800000"/>
            <a:headEnd/>
            <a:tailEnd/>
          </a:ln>
        </p:spPr>
        <p:txBody>
          <a:bodyPr wrap="square">
            <a:spAutoFit/>
          </a:bodyPr>
          <a:lstStyle/>
          <a:p>
            <a:pPr algn="ctr"/>
            <a:r>
              <a:rPr lang="de-DE" altLang="de-DE" sz="2400" b="1" dirty="0">
                <a:solidFill>
                  <a:schemeClr val="accent2"/>
                </a:solidFill>
                <a:latin typeface="+mj-lt"/>
              </a:rPr>
              <a:t>nachhaltig</a:t>
            </a:r>
          </a:p>
        </p:txBody>
      </p:sp>
      <p:sp>
        <p:nvSpPr>
          <p:cNvPr id="18" name="Textfeld 17"/>
          <p:cNvSpPr txBox="1"/>
          <p:nvPr/>
        </p:nvSpPr>
        <p:spPr>
          <a:xfrm rot="16200000">
            <a:off x="7236586" y="3076096"/>
            <a:ext cx="1656184" cy="215444"/>
          </a:xfrm>
          <a:prstGeom prst="rect">
            <a:avLst/>
          </a:prstGeom>
          <a:noFill/>
        </p:spPr>
        <p:txBody>
          <a:bodyPr wrap="square" rtlCol="0">
            <a:spAutoFit/>
          </a:bodyPr>
          <a:lstStyle/>
          <a:p>
            <a:r>
              <a:rPr lang="de-DE" sz="800" dirty="0" smtClean="0"/>
              <a:t>Fotos: </a:t>
            </a:r>
            <a:r>
              <a:rPr lang="de-DE" sz="800" dirty="0"/>
              <a:t>NABU/A. Marquardt</a:t>
            </a:r>
          </a:p>
        </p:txBody>
      </p:sp>
    </p:spTree>
    <p:extLst>
      <p:ext uri="{BB962C8B-B14F-4D97-AF65-F5344CB8AC3E}">
        <p14:creationId xmlns:p14="http://schemas.microsoft.com/office/powerpoint/2010/main" val="141994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17955" t="2350" r="1250" b="11377"/>
          <a:stretch/>
        </p:blipFill>
        <p:spPr>
          <a:xfrm>
            <a:off x="6723106" y="-4369"/>
            <a:ext cx="2415814" cy="1970981"/>
          </a:xfrm>
          <a:prstGeom prst="rect">
            <a:avLst/>
          </a:prstGeom>
          <a:ln w="19050">
            <a:solidFill>
              <a:schemeClr val="bg1"/>
            </a:solidFill>
          </a:ln>
        </p:spPr>
      </p:pic>
      <p:sp>
        <p:nvSpPr>
          <p:cNvPr id="10" name="Text Box 10"/>
          <p:cNvSpPr txBox="1">
            <a:spLocks noChangeArrowheads="1"/>
          </p:cNvSpPr>
          <p:nvPr/>
        </p:nvSpPr>
        <p:spPr bwMode="auto">
          <a:xfrm>
            <a:off x="8209002" y="45155"/>
            <a:ext cx="1111459" cy="213585"/>
          </a:xfrm>
          <a:prstGeom prst="rect">
            <a:avLst/>
          </a:prstGeom>
          <a:noFill/>
          <a:ln w="9525">
            <a:noFill/>
            <a:miter lim="800000"/>
            <a:headEnd/>
            <a:tailEnd/>
          </a:ln>
        </p:spPr>
        <p:txBody>
          <a:bodyPr wrap="square">
            <a:spAutoFit/>
          </a:bodyPr>
          <a:lstStyle/>
          <a:p>
            <a:pPr eaLnBrk="1" hangingPunct="1"/>
            <a:r>
              <a:rPr lang="en-US" altLang="de-DE" sz="788" dirty="0">
                <a:solidFill>
                  <a:schemeClr val="bg1"/>
                </a:solidFill>
              </a:rPr>
              <a:t>©</a:t>
            </a:r>
            <a:r>
              <a:rPr lang="en-US" altLang="de-DE" sz="788" dirty="0"/>
              <a:t> </a:t>
            </a:r>
            <a:r>
              <a:rPr lang="de-DE" altLang="de-DE" sz="788" dirty="0" err="1">
                <a:solidFill>
                  <a:schemeClr val="bg1"/>
                </a:solidFill>
                <a:cs typeface="Lucida Sans Unicode" pitchFamily="34" charset="0"/>
              </a:rPr>
              <a:t>Schwenninger</a:t>
            </a:r>
            <a:endParaRPr lang="de-DE" altLang="de-DE" sz="788" dirty="0">
              <a:solidFill>
                <a:schemeClr val="bg1"/>
              </a:solidFill>
              <a:cs typeface="Lucida Sans Unicode" pitchFamily="34" charset="0"/>
            </a:endParaRPr>
          </a:p>
        </p:txBody>
      </p:sp>
      <p:sp>
        <p:nvSpPr>
          <p:cNvPr id="2" name="Titel 1"/>
          <p:cNvSpPr>
            <a:spLocks noGrp="1"/>
          </p:cNvSpPr>
          <p:nvPr>
            <p:ph type="title"/>
          </p:nvPr>
        </p:nvSpPr>
        <p:spPr/>
        <p:txBody>
          <a:bodyPr/>
          <a:lstStyle/>
          <a:p>
            <a:r>
              <a:rPr lang="de-DE" dirty="0" smtClean="0"/>
              <a:t>Oasen der Artenvielfalt </a:t>
            </a:r>
            <a:endParaRPr lang="de-DE" dirty="0"/>
          </a:p>
        </p:txBody>
      </p:sp>
      <p:sp>
        <p:nvSpPr>
          <p:cNvPr id="3" name="Inhaltsplatzhalter 2"/>
          <p:cNvSpPr>
            <a:spLocks noGrp="1"/>
          </p:cNvSpPr>
          <p:nvPr>
            <p:ph idx="1"/>
          </p:nvPr>
        </p:nvSpPr>
        <p:spPr>
          <a:xfrm>
            <a:off x="457200" y="1080000"/>
            <a:ext cx="6187974" cy="3366000"/>
          </a:xfrm>
        </p:spPr>
        <p:txBody>
          <a:bodyPr>
            <a:normAutofit fontScale="92500" lnSpcReduction="10000"/>
          </a:bodyPr>
          <a:lstStyle/>
          <a:p>
            <a:pPr marL="428625" indent="-428625">
              <a:buFont typeface="Arial" panose="020B0604020202020204" pitchFamily="34" charset="0"/>
              <a:buChar char="•"/>
              <a:defRPr/>
            </a:pPr>
            <a:r>
              <a:rPr lang="de-DE" sz="2700" dirty="0"/>
              <a:t>Selbst kleine Grünflächen mit heimischen Pflanzenarten können die biologische Vielfalt bei Insekten, vor allem Wildbienen steigern</a:t>
            </a:r>
          </a:p>
          <a:p>
            <a:pPr>
              <a:tabLst>
                <a:tab pos="472679" algn="l"/>
              </a:tabLst>
              <a:defRPr/>
            </a:pPr>
            <a:r>
              <a:rPr lang="de-DE" sz="2700" dirty="0"/>
              <a:t>	= Trittsteine im Biotopverbund</a:t>
            </a:r>
          </a:p>
          <a:p>
            <a:pPr marL="428625" indent="-428625">
              <a:buFont typeface="Arial" panose="020B0604020202020204" pitchFamily="34" charset="0"/>
              <a:buChar char="•"/>
              <a:defRPr/>
            </a:pPr>
            <a:r>
              <a:rPr lang="de-DE" sz="2700" dirty="0"/>
              <a:t>Nahrungsspezialisten und in ihrem Bestand gefährdete Arten profitieren</a:t>
            </a:r>
          </a:p>
          <a:p>
            <a:pPr marL="428625" indent="-428625">
              <a:buFont typeface="Arial" panose="020B0604020202020204" pitchFamily="34" charset="0"/>
              <a:buChar char="•"/>
              <a:defRPr/>
            </a:pPr>
            <a:r>
              <a:rPr lang="de-DE" sz="2700" dirty="0"/>
              <a:t>Insekten locken die entsprechenden Jäger auf die  Grünflächen, z.B. Zauneidechse</a:t>
            </a:r>
            <a:endParaRPr lang="de-DE" dirty="0"/>
          </a:p>
        </p:txBody>
      </p:sp>
      <p:sp>
        <p:nvSpPr>
          <p:cNvPr id="6" name="Datumsplatzhalter 5"/>
          <p:cNvSpPr>
            <a:spLocks noGrp="1"/>
          </p:cNvSpPr>
          <p:nvPr>
            <p:ph type="dt" sz="half" idx="10"/>
          </p:nvPr>
        </p:nvSpPr>
        <p:spPr/>
        <p:txBody>
          <a:bodyPr/>
          <a:lstStyle/>
          <a:p>
            <a:pPr>
              <a:defRPr/>
            </a:pPr>
            <a:fld id="{4814771B-EB68-4731-ACC8-1E44E9101046}" type="datetime1">
              <a:rPr lang="de-DE" smtClean="0"/>
              <a:t>25.03.2024</a:t>
            </a:fld>
            <a:endParaRPr lang="de-DE" dirty="0"/>
          </a:p>
        </p:txBody>
      </p:sp>
      <p:sp>
        <p:nvSpPr>
          <p:cNvPr id="8" name="Foliennummernplatzhalter 7"/>
          <p:cNvSpPr>
            <a:spLocks noGrp="1"/>
          </p:cNvSpPr>
          <p:nvPr>
            <p:ph type="sldNum" sz="quarter" idx="12"/>
          </p:nvPr>
        </p:nvSpPr>
        <p:spPr/>
        <p:txBody>
          <a:bodyPr/>
          <a:lstStyle/>
          <a:p>
            <a:fld id="{DB0192B1-C6C6-415B-BF45-28F50B8E5F64}" type="slidenum">
              <a:rPr lang="de-DE" altLang="de-DE" smtClean="0"/>
              <a:pPr/>
              <a:t>8</a:t>
            </a:fld>
            <a:endParaRPr lang="de-DE" altLang="de-DE" dirty="0"/>
          </a:p>
        </p:txBody>
      </p:sp>
      <p:pic>
        <p:nvPicPr>
          <p:cNvPr id="13" name="Picture 3" descr="F:\Temporäres Arbeiten\LUBW-111-Artenkorb\LUBW-Werkvertrag\Daimler Gaggenau\Daimler 2015 Aktionen\Insektenbilder PK\Heufalter kleinerEttenheimweiler_Klüber_31.05.14 (3).jpg"/>
          <p:cNvPicPr>
            <a:picLocks noChangeAspect="1" noChangeArrowheads="1"/>
          </p:cNvPicPr>
          <p:nvPr/>
        </p:nvPicPr>
        <p:blipFill rotWithShape="1">
          <a:blip r:embed="rId4" cstate="print"/>
          <a:srcRect l="29049" t="35024" r="25472" b="12965"/>
          <a:stretch/>
        </p:blipFill>
        <p:spPr bwMode="auto">
          <a:xfrm>
            <a:off x="6718027" y="1630280"/>
            <a:ext cx="2427980" cy="1853499"/>
          </a:xfrm>
          <a:prstGeom prst="rect">
            <a:avLst/>
          </a:prstGeom>
          <a:noFill/>
          <a:ln w="19050">
            <a:solidFill>
              <a:schemeClr val="bg1"/>
            </a:solidFill>
          </a:ln>
        </p:spPr>
      </p:pic>
      <p:sp>
        <p:nvSpPr>
          <p:cNvPr id="14" name="Text Box 10"/>
          <p:cNvSpPr txBox="1">
            <a:spLocks noChangeArrowheads="1"/>
          </p:cNvSpPr>
          <p:nvPr/>
        </p:nvSpPr>
        <p:spPr bwMode="auto">
          <a:xfrm>
            <a:off x="8574342" y="1602130"/>
            <a:ext cx="564578" cy="219291"/>
          </a:xfrm>
          <a:prstGeom prst="rect">
            <a:avLst/>
          </a:prstGeom>
          <a:noFill/>
          <a:ln w="9525">
            <a:noFill/>
            <a:miter lim="800000"/>
            <a:headEnd/>
            <a:tailEnd/>
          </a:ln>
        </p:spPr>
        <p:txBody>
          <a:bodyPr wrap="none">
            <a:spAutoFit/>
          </a:bodyPr>
          <a:lstStyle/>
          <a:p>
            <a:pPr eaLnBrk="1" hangingPunct="1"/>
            <a:r>
              <a:rPr lang="en-US" altLang="de-DE" sz="825" dirty="0">
                <a:solidFill>
                  <a:schemeClr val="bg1"/>
                </a:solidFill>
              </a:rPr>
              <a:t>©</a:t>
            </a:r>
            <a:r>
              <a:rPr lang="en-US" altLang="de-DE" sz="825" dirty="0"/>
              <a:t> </a:t>
            </a:r>
            <a:r>
              <a:rPr lang="de-DE" altLang="de-DE" sz="788" dirty="0" err="1">
                <a:solidFill>
                  <a:schemeClr val="bg1"/>
                </a:solidFill>
                <a:cs typeface="Lucida Sans Unicode" pitchFamily="34" charset="0"/>
              </a:rPr>
              <a:t>Klüber</a:t>
            </a:r>
            <a:endParaRPr lang="de-DE" altLang="de-DE" sz="825" dirty="0">
              <a:solidFill>
                <a:schemeClr val="bg1"/>
              </a:solidFill>
              <a:cs typeface="Lucida Sans Unicode" pitchFamily="34" charset="0"/>
            </a:endParaRPr>
          </a:p>
        </p:txBody>
      </p:sp>
      <p:pic>
        <p:nvPicPr>
          <p:cNvPr id="20" name="Picture 2" descr="I:\Temporäres Arbeiten\2018\2018-11-10 LNV-Zukunftsforum\409836271dd824d7b7f98b4e754583ce.jpeg"/>
          <p:cNvPicPr>
            <a:picLocks noChangeAspect="1" noChangeArrowheads="1"/>
          </p:cNvPicPr>
          <p:nvPr/>
        </p:nvPicPr>
        <p:blipFill rotWithShape="1">
          <a:blip r:embed="rId5" cstate="print"/>
          <a:srcRect l="11120" t="3370" r="3867" b="20583"/>
          <a:stretch/>
        </p:blipFill>
        <p:spPr bwMode="auto">
          <a:xfrm>
            <a:off x="6718027" y="3133260"/>
            <a:ext cx="2425973" cy="1627618"/>
          </a:xfrm>
          <a:prstGeom prst="rect">
            <a:avLst/>
          </a:prstGeom>
          <a:ln w="19050">
            <a:solidFill>
              <a:srgbClr val="FFFFFF"/>
            </a:solidFill>
          </a:ln>
          <a:effectLst/>
        </p:spPr>
      </p:pic>
      <p:sp>
        <p:nvSpPr>
          <p:cNvPr id="12" name="Text Box 10"/>
          <p:cNvSpPr txBox="1">
            <a:spLocks noChangeArrowheads="1"/>
          </p:cNvSpPr>
          <p:nvPr/>
        </p:nvSpPr>
        <p:spPr bwMode="auto">
          <a:xfrm>
            <a:off x="8346988" y="3140654"/>
            <a:ext cx="835485" cy="219291"/>
          </a:xfrm>
          <a:prstGeom prst="rect">
            <a:avLst/>
          </a:prstGeom>
          <a:noFill/>
          <a:ln w="9525">
            <a:noFill/>
            <a:miter lim="800000"/>
            <a:headEnd/>
            <a:tailEnd/>
          </a:ln>
        </p:spPr>
        <p:txBody>
          <a:bodyPr wrap="none">
            <a:spAutoFit/>
          </a:bodyPr>
          <a:lstStyle/>
          <a:p>
            <a:pPr eaLnBrk="1" hangingPunct="1"/>
            <a:r>
              <a:rPr lang="en-US" altLang="de-DE" sz="825" dirty="0">
                <a:solidFill>
                  <a:schemeClr val="bg1"/>
                </a:solidFill>
              </a:rPr>
              <a:t>©</a:t>
            </a:r>
            <a:r>
              <a:rPr lang="en-US" altLang="de-DE" sz="825" dirty="0"/>
              <a:t> </a:t>
            </a:r>
            <a:r>
              <a:rPr lang="de-DE" altLang="de-DE" sz="788" dirty="0">
                <a:solidFill>
                  <a:schemeClr val="bg1"/>
                </a:solidFill>
                <a:cs typeface="Lucida Sans Unicode" pitchFamily="34" charset="0"/>
              </a:rPr>
              <a:t>Patricia Klatt</a:t>
            </a:r>
            <a:endParaRPr lang="de-DE" altLang="de-DE" sz="825" dirty="0">
              <a:solidFill>
                <a:schemeClr val="bg1"/>
              </a:solidFill>
              <a:cs typeface="Lucida Sans Unicode" pitchFamily="34" charset="0"/>
            </a:endParaRPr>
          </a:p>
        </p:txBody>
      </p:sp>
    </p:spTree>
    <p:extLst>
      <p:ext uri="{BB962C8B-B14F-4D97-AF65-F5344CB8AC3E}">
        <p14:creationId xmlns:p14="http://schemas.microsoft.com/office/powerpoint/2010/main" val="2563461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Vorteile für die Kommune</a:t>
            </a:r>
            <a:endParaRPr lang="de-DE" dirty="0"/>
          </a:p>
        </p:txBody>
      </p:sp>
      <p:sp>
        <p:nvSpPr>
          <p:cNvPr id="3" name="Textplatzhalter 2"/>
          <p:cNvSpPr>
            <a:spLocks noGrp="1"/>
          </p:cNvSpPr>
          <p:nvPr>
            <p:ph type="body" idx="1"/>
          </p:nvPr>
        </p:nvSpPr>
        <p:spPr/>
        <p:txBody>
          <a:bodyPr/>
          <a:lstStyle/>
          <a:p>
            <a:r>
              <a:rPr lang="de-DE" dirty="0" smtClean="0"/>
              <a:t>Naturnahe Flächen nützen nicht nur den Bienen und Schmetterlingen.</a:t>
            </a:r>
            <a:endParaRPr lang="de-DE" dirty="0"/>
          </a:p>
        </p:txBody>
      </p:sp>
      <p:sp>
        <p:nvSpPr>
          <p:cNvPr id="4" name="Datumsplatzhalter 3"/>
          <p:cNvSpPr>
            <a:spLocks noGrp="1"/>
          </p:cNvSpPr>
          <p:nvPr>
            <p:ph type="dt" sz="half" idx="10"/>
          </p:nvPr>
        </p:nvSpPr>
        <p:spPr/>
        <p:txBody>
          <a:bodyPr/>
          <a:lstStyle/>
          <a:p>
            <a:pPr>
              <a:defRPr/>
            </a:pPr>
            <a:fld id="{154F925D-1965-4FD9-8267-386FACE19763}" type="datetime1">
              <a:rPr lang="de-DE" smtClean="0"/>
              <a:t>25.03.2024</a:t>
            </a:fld>
            <a:endParaRPr lang="de-DE" dirty="0"/>
          </a:p>
        </p:txBody>
      </p:sp>
      <p:sp>
        <p:nvSpPr>
          <p:cNvPr id="6" name="Foliennummernplatzhalter 5"/>
          <p:cNvSpPr>
            <a:spLocks noGrp="1"/>
          </p:cNvSpPr>
          <p:nvPr>
            <p:ph type="sldNum" sz="quarter" idx="12"/>
          </p:nvPr>
        </p:nvSpPr>
        <p:spPr/>
        <p:txBody>
          <a:bodyPr/>
          <a:lstStyle/>
          <a:p>
            <a:fld id="{07ECC689-28B4-4474-99A8-0C54A464EE67}" type="slidenum">
              <a:rPr lang="de-DE" altLang="de-DE" smtClean="0"/>
              <a:pPr/>
              <a:t>9</a:t>
            </a:fld>
            <a:endParaRPr lang="de-DE" altLang="de-DE"/>
          </a:p>
        </p:txBody>
      </p:sp>
    </p:spTree>
    <p:extLst>
      <p:ext uri="{BB962C8B-B14F-4D97-AF65-F5344CB8AC3E}">
        <p14:creationId xmlns:p14="http://schemas.microsoft.com/office/powerpoint/2010/main" val="32807654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1682</Words>
  <Application>Microsoft Office PowerPoint</Application>
  <PresentationFormat>Bildschirmpräsentation (16:9)</PresentationFormat>
  <Paragraphs>234</Paragraphs>
  <Slides>22</Slides>
  <Notes>18</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22</vt:i4>
      </vt:variant>
    </vt:vector>
  </HeadingPairs>
  <TitlesOfParts>
    <vt:vector size="28" baseType="lpstr">
      <vt:lpstr>Arial</vt:lpstr>
      <vt:lpstr>Calibri</vt:lpstr>
      <vt:lpstr>Lucida Sans Unicode</vt:lpstr>
      <vt:lpstr>NABU Hand</vt:lpstr>
      <vt:lpstr>Source Sans Pro</vt:lpstr>
      <vt:lpstr>NABU-Design</vt:lpstr>
      <vt:lpstr>„Natur nah dran“ –  Biologische Vielfalt in Kommunen fördern</vt:lpstr>
      <vt:lpstr>„Natur nah dran“</vt:lpstr>
      <vt:lpstr>„Natur nah dran“ in 100 Sekunden</vt:lpstr>
      <vt:lpstr>Über 250.000 m² für die Artenvielfalt</vt:lpstr>
      <vt:lpstr>Jeder Quadratmeter zählt!</vt:lpstr>
      <vt:lpstr>Einjährige Mischungen mit exotischen Pflanzen</vt:lpstr>
      <vt:lpstr>Langfristige Lebensräume mit möglichst gebietsheimischen und standortgerechten Wildpflanzen</vt:lpstr>
      <vt:lpstr>Oasen der Artenvielfalt </vt:lpstr>
      <vt:lpstr>Vorteile für die Kommune</vt:lpstr>
      <vt:lpstr>Langfristig weniger Pflege, mehr Hitzeresistenz!</vt:lpstr>
      <vt:lpstr>Die Menschen vor Ort beteiligen.</vt:lpstr>
      <vt:lpstr>Mit gutem Beispiel vorangehen.</vt:lpstr>
      <vt:lpstr>„Natur nah dran“ in fünf Modulen</vt:lpstr>
      <vt:lpstr>Das Förderpaket für die Kommunen</vt:lpstr>
      <vt:lpstr>PowerPoint-Präsentation</vt:lpstr>
      <vt:lpstr>PowerPoint-Präsentation</vt:lpstr>
      <vt:lpstr>PowerPoint-Präsentation</vt:lpstr>
      <vt:lpstr>die Bewerbung</vt:lpstr>
      <vt:lpstr> Eckdaten</vt:lpstr>
      <vt:lpstr>Welche Flächen eignen sich?</vt:lpstr>
      <vt:lpstr>Beispiele für förderungsfähige Maßnahmen</vt:lpstr>
      <vt:lpstr>Vielen Dank für die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Startfolie Klassisch mit Storch</dc:title>
  <dc:creator>Antje Sautter (NABU)</dc:creator>
  <dc:description>Präsentationsvorlage (19:9) | Office 2007</dc:description>
  <cp:lastModifiedBy>Katja Wörner (NABU)</cp:lastModifiedBy>
  <cp:revision>48</cp:revision>
  <dcterms:created xsi:type="dcterms:W3CDTF">2020-09-29T12:01:54Z</dcterms:created>
  <dcterms:modified xsi:type="dcterms:W3CDTF">2024-03-25T09:01:46Z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ies>
</file>